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76" r:id="rId6"/>
    <p:sldId id="290" r:id="rId7"/>
    <p:sldId id="277" r:id="rId8"/>
    <p:sldId id="282" r:id="rId9"/>
    <p:sldId id="278" r:id="rId10"/>
    <p:sldId id="289" r:id="rId11"/>
    <p:sldId id="286" r:id="rId12"/>
    <p:sldId id="288" r:id="rId13"/>
    <p:sldId id="287" r:id="rId14"/>
    <p:sldId id="285" r:id="rId15"/>
    <p:sldId id="272" r:id="rId16"/>
    <p:sldId id="264" r:id="rId17"/>
    <p:sldId id="280" r:id="rId18"/>
    <p:sldId id="291" r:id="rId19"/>
  </p:sldIdLst>
  <p:sldSz cx="18288000" cy="10287000"/>
  <p:notesSz cx="6858000" cy="9144000"/>
  <p:embeddedFontLst>
    <p:embeddedFont>
      <p:font typeface="Montserrat" panose="00000500000000000000" pitchFamily="2" charset="0"/>
      <p:regular r:id="rId22"/>
      <p:bold r:id="rId23"/>
      <p:italic r:id="rId24"/>
      <p:boldItalic r:id="rId25"/>
    </p:embeddedFont>
    <p:embeddedFont>
      <p:font typeface="Montserrat Bold" panose="00000800000000000000" pitchFamily="2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0971B9-7806-4640-B0A9-988036634196}" v="18" dt="2026-09-16T11:24:26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22" autoAdjust="0"/>
    <p:restoredTop sz="77845" autoAdjust="0"/>
  </p:normalViewPr>
  <p:slideViewPr>
    <p:cSldViewPr>
      <p:cViewPr>
        <p:scale>
          <a:sx n="44" d="100"/>
          <a:sy n="44" d="100"/>
        </p:scale>
        <p:origin x="1016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588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166CA0-9C41-4238-8FD2-4E3E5DF9709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847114-DD72-4E26-B73D-4C64DB10DB78}">
      <dgm:prSet/>
      <dgm:spPr/>
      <dgm:t>
        <a:bodyPr/>
        <a:lstStyle/>
        <a:p>
          <a:r>
            <a:rPr lang="en-GB" dirty="0"/>
            <a:t>Project uses electrokinetic forces created by a salt gradient to enhance sensitivity of a lateral flow test for malaria </a:t>
          </a:r>
          <a:endParaRPr lang="en-US" dirty="0"/>
        </a:p>
      </dgm:t>
    </dgm:pt>
    <dgm:pt modelId="{3D5FC863-1830-44BC-919F-A89C906F9A1F}" type="parTrans" cxnId="{6F27436B-93A8-46E9-97BD-36129E37D805}">
      <dgm:prSet/>
      <dgm:spPr/>
      <dgm:t>
        <a:bodyPr/>
        <a:lstStyle/>
        <a:p>
          <a:endParaRPr lang="en-US"/>
        </a:p>
      </dgm:t>
    </dgm:pt>
    <dgm:pt modelId="{688070D1-054B-4773-B08D-82CC13EE4841}" type="sibTrans" cxnId="{6F27436B-93A8-46E9-97BD-36129E37D805}">
      <dgm:prSet/>
      <dgm:spPr/>
      <dgm:t>
        <a:bodyPr/>
        <a:lstStyle/>
        <a:p>
          <a:endParaRPr lang="en-US"/>
        </a:p>
      </dgm:t>
    </dgm:pt>
    <dgm:pt modelId="{1B0408AB-676D-4B07-9F75-5478EE9FD40E}">
      <dgm:prSet/>
      <dgm:spPr/>
      <dgm:t>
        <a:bodyPr/>
        <a:lstStyle/>
        <a:p>
          <a:r>
            <a:rPr lang="en-GB" dirty="0"/>
            <a:t>Huge demand for low cost, sensitive assays for malaria in affected parts of the world</a:t>
          </a:r>
          <a:endParaRPr lang="en-US" dirty="0"/>
        </a:p>
      </dgm:t>
    </dgm:pt>
    <dgm:pt modelId="{67877B05-01A5-4913-96AB-D8EB51AACAB4}" type="parTrans" cxnId="{3783F61F-252E-4512-A9ED-6B98730EBF3A}">
      <dgm:prSet/>
      <dgm:spPr/>
      <dgm:t>
        <a:bodyPr/>
        <a:lstStyle/>
        <a:p>
          <a:endParaRPr lang="en-US"/>
        </a:p>
      </dgm:t>
    </dgm:pt>
    <dgm:pt modelId="{6104237A-0131-458C-948E-3EF0073F0824}" type="sibTrans" cxnId="{3783F61F-252E-4512-A9ED-6B98730EBF3A}">
      <dgm:prSet/>
      <dgm:spPr/>
      <dgm:t>
        <a:bodyPr/>
        <a:lstStyle/>
        <a:p>
          <a:endParaRPr lang="en-US"/>
        </a:p>
      </dgm:t>
    </dgm:pt>
    <dgm:pt modelId="{C8A8BED6-1372-4035-929B-EFB19F7C2202}">
      <dgm:prSet/>
      <dgm:spPr/>
      <dgm:t>
        <a:bodyPr/>
        <a:lstStyle/>
        <a:p>
          <a:r>
            <a:rPr lang="en-US" dirty="0"/>
            <a:t>Low cost testing in local settings is essential for screening remote communities, allowing timely treatment</a:t>
          </a:r>
        </a:p>
      </dgm:t>
    </dgm:pt>
    <dgm:pt modelId="{0A439CAB-2820-481A-83DD-237A67579742}" type="parTrans" cxnId="{C5277983-E82E-49AE-9990-173CD37B4715}">
      <dgm:prSet/>
      <dgm:spPr/>
      <dgm:t>
        <a:bodyPr/>
        <a:lstStyle/>
        <a:p>
          <a:endParaRPr lang="en-US"/>
        </a:p>
      </dgm:t>
    </dgm:pt>
    <dgm:pt modelId="{EBD62C33-2DC3-48AB-95B2-D55F3231192F}" type="sibTrans" cxnId="{C5277983-E82E-49AE-9990-173CD37B4715}">
      <dgm:prSet/>
      <dgm:spPr/>
      <dgm:t>
        <a:bodyPr/>
        <a:lstStyle/>
        <a:p>
          <a:endParaRPr lang="en-US"/>
        </a:p>
      </dgm:t>
    </dgm:pt>
    <dgm:pt modelId="{E4828357-F669-47E5-958D-2731651ED287}" type="pres">
      <dgm:prSet presAssocID="{D6166CA0-9C41-4238-8FD2-4E3E5DF9709B}" presName="vert0" presStyleCnt="0">
        <dgm:presLayoutVars>
          <dgm:dir/>
          <dgm:animOne val="branch"/>
          <dgm:animLvl val="lvl"/>
        </dgm:presLayoutVars>
      </dgm:prSet>
      <dgm:spPr/>
    </dgm:pt>
    <dgm:pt modelId="{3AC063CA-511C-4A09-9326-1FBC6098E32A}" type="pres">
      <dgm:prSet presAssocID="{22847114-DD72-4E26-B73D-4C64DB10DB78}" presName="thickLine" presStyleLbl="alignNode1" presStyleIdx="0" presStyleCnt="3"/>
      <dgm:spPr/>
    </dgm:pt>
    <dgm:pt modelId="{1E7FF98E-CBC6-4515-BC95-9EBA84435466}" type="pres">
      <dgm:prSet presAssocID="{22847114-DD72-4E26-B73D-4C64DB10DB78}" presName="horz1" presStyleCnt="0"/>
      <dgm:spPr/>
    </dgm:pt>
    <dgm:pt modelId="{2541A3C0-4E0B-4271-8CBF-89B8699F9D66}" type="pres">
      <dgm:prSet presAssocID="{22847114-DD72-4E26-B73D-4C64DB10DB78}" presName="tx1" presStyleLbl="revTx" presStyleIdx="0" presStyleCnt="3"/>
      <dgm:spPr/>
    </dgm:pt>
    <dgm:pt modelId="{BDC56010-7838-4F0E-BD7B-2A848339A5CA}" type="pres">
      <dgm:prSet presAssocID="{22847114-DD72-4E26-B73D-4C64DB10DB78}" presName="vert1" presStyleCnt="0"/>
      <dgm:spPr/>
    </dgm:pt>
    <dgm:pt modelId="{4A18EE2B-7125-4F59-8E98-287B96EC9265}" type="pres">
      <dgm:prSet presAssocID="{1B0408AB-676D-4B07-9F75-5478EE9FD40E}" presName="thickLine" presStyleLbl="alignNode1" presStyleIdx="1" presStyleCnt="3"/>
      <dgm:spPr/>
    </dgm:pt>
    <dgm:pt modelId="{95509779-CF32-4553-B29C-25313B1FDF29}" type="pres">
      <dgm:prSet presAssocID="{1B0408AB-676D-4B07-9F75-5478EE9FD40E}" presName="horz1" presStyleCnt="0"/>
      <dgm:spPr/>
    </dgm:pt>
    <dgm:pt modelId="{EF66504D-BF3D-49E6-82DF-F72ECE5F3386}" type="pres">
      <dgm:prSet presAssocID="{1B0408AB-676D-4B07-9F75-5478EE9FD40E}" presName="tx1" presStyleLbl="revTx" presStyleIdx="1" presStyleCnt="3"/>
      <dgm:spPr/>
    </dgm:pt>
    <dgm:pt modelId="{681B27E5-6535-42D2-B0E8-56E122B96C34}" type="pres">
      <dgm:prSet presAssocID="{1B0408AB-676D-4B07-9F75-5478EE9FD40E}" presName="vert1" presStyleCnt="0"/>
      <dgm:spPr/>
    </dgm:pt>
    <dgm:pt modelId="{DF186C4E-F6BC-4BEF-9620-2A426B9FADC9}" type="pres">
      <dgm:prSet presAssocID="{C8A8BED6-1372-4035-929B-EFB19F7C2202}" presName="thickLine" presStyleLbl="alignNode1" presStyleIdx="2" presStyleCnt="3"/>
      <dgm:spPr/>
    </dgm:pt>
    <dgm:pt modelId="{E028BEA9-61ED-424A-9532-8818193A32E2}" type="pres">
      <dgm:prSet presAssocID="{C8A8BED6-1372-4035-929B-EFB19F7C2202}" presName="horz1" presStyleCnt="0"/>
      <dgm:spPr/>
    </dgm:pt>
    <dgm:pt modelId="{94C4AB2B-546A-4341-9917-CCE1F23993BD}" type="pres">
      <dgm:prSet presAssocID="{C8A8BED6-1372-4035-929B-EFB19F7C2202}" presName="tx1" presStyleLbl="revTx" presStyleIdx="2" presStyleCnt="3"/>
      <dgm:spPr/>
    </dgm:pt>
    <dgm:pt modelId="{E29A9AE7-E82C-4CE3-B559-42580AA3CA6C}" type="pres">
      <dgm:prSet presAssocID="{C8A8BED6-1372-4035-929B-EFB19F7C2202}" presName="vert1" presStyleCnt="0"/>
      <dgm:spPr/>
    </dgm:pt>
  </dgm:ptLst>
  <dgm:cxnLst>
    <dgm:cxn modelId="{3783F61F-252E-4512-A9ED-6B98730EBF3A}" srcId="{D6166CA0-9C41-4238-8FD2-4E3E5DF9709B}" destId="{1B0408AB-676D-4B07-9F75-5478EE9FD40E}" srcOrd="1" destOrd="0" parTransId="{67877B05-01A5-4913-96AB-D8EB51AACAB4}" sibTransId="{6104237A-0131-458C-948E-3EF0073F0824}"/>
    <dgm:cxn modelId="{492FC631-A548-44DB-BB15-302AD1A097F9}" type="presOf" srcId="{D6166CA0-9C41-4238-8FD2-4E3E5DF9709B}" destId="{E4828357-F669-47E5-958D-2731651ED287}" srcOrd="0" destOrd="0" presId="urn:microsoft.com/office/officeart/2008/layout/LinedList"/>
    <dgm:cxn modelId="{B7D4C266-0E4B-4730-B041-25E3E1DD3FB6}" type="presOf" srcId="{1B0408AB-676D-4B07-9F75-5478EE9FD40E}" destId="{EF66504D-BF3D-49E6-82DF-F72ECE5F3386}" srcOrd="0" destOrd="0" presId="urn:microsoft.com/office/officeart/2008/layout/LinedList"/>
    <dgm:cxn modelId="{6F27436B-93A8-46E9-97BD-36129E37D805}" srcId="{D6166CA0-9C41-4238-8FD2-4E3E5DF9709B}" destId="{22847114-DD72-4E26-B73D-4C64DB10DB78}" srcOrd="0" destOrd="0" parTransId="{3D5FC863-1830-44BC-919F-A89C906F9A1F}" sibTransId="{688070D1-054B-4773-B08D-82CC13EE4841}"/>
    <dgm:cxn modelId="{C5277983-E82E-49AE-9990-173CD37B4715}" srcId="{D6166CA0-9C41-4238-8FD2-4E3E5DF9709B}" destId="{C8A8BED6-1372-4035-929B-EFB19F7C2202}" srcOrd="2" destOrd="0" parTransId="{0A439CAB-2820-481A-83DD-237A67579742}" sibTransId="{EBD62C33-2DC3-48AB-95B2-D55F3231192F}"/>
    <dgm:cxn modelId="{29325FB6-D7F0-4906-87E7-9444D50DEFBB}" type="presOf" srcId="{C8A8BED6-1372-4035-929B-EFB19F7C2202}" destId="{94C4AB2B-546A-4341-9917-CCE1F23993BD}" srcOrd="0" destOrd="0" presId="urn:microsoft.com/office/officeart/2008/layout/LinedList"/>
    <dgm:cxn modelId="{0C653CF8-2BCD-43ED-B341-16B451E12771}" type="presOf" srcId="{22847114-DD72-4E26-B73D-4C64DB10DB78}" destId="{2541A3C0-4E0B-4271-8CBF-89B8699F9D66}" srcOrd="0" destOrd="0" presId="urn:microsoft.com/office/officeart/2008/layout/LinedList"/>
    <dgm:cxn modelId="{CC70B7F2-8C24-461C-B729-EF31FAD63B9C}" type="presParOf" srcId="{E4828357-F669-47E5-958D-2731651ED287}" destId="{3AC063CA-511C-4A09-9326-1FBC6098E32A}" srcOrd="0" destOrd="0" presId="urn:microsoft.com/office/officeart/2008/layout/LinedList"/>
    <dgm:cxn modelId="{88F9EC38-1197-4D0B-A9C5-9CAAC8A06B16}" type="presParOf" srcId="{E4828357-F669-47E5-958D-2731651ED287}" destId="{1E7FF98E-CBC6-4515-BC95-9EBA84435466}" srcOrd="1" destOrd="0" presId="urn:microsoft.com/office/officeart/2008/layout/LinedList"/>
    <dgm:cxn modelId="{ECDF2AC3-FC1A-442B-8F52-0CF91FA30CFA}" type="presParOf" srcId="{1E7FF98E-CBC6-4515-BC95-9EBA84435466}" destId="{2541A3C0-4E0B-4271-8CBF-89B8699F9D66}" srcOrd="0" destOrd="0" presId="urn:microsoft.com/office/officeart/2008/layout/LinedList"/>
    <dgm:cxn modelId="{36A59A18-C5F2-4FE2-B1B4-B816D77A1BA3}" type="presParOf" srcId="{1E7FF98E-CBC6-4515-BC95-9EBA84435466}" destId="{BDC56010-7838-4F0E-BD7B-2A848339A5CA}" srcOrd="1" destOrd="0" presId="urn:microsoft.com/office/officeart/2008/layout/LinedList"/>
    <dgm:cxn modelId="{267C1D7E-A111-440B-B365-C8BC4ACD9F45}" type="presParOf" srcId="{E4828357-F669-47E5-958D-2731651ED287}" destId="{4A18EE2B-7125-4F59-8E98-287B96EC9265}" srcOrd="2" destOrd="0" presId="urn:microsoft.com/office/officeart/2008/layout/LinedList"/>
    <dgm:cxn modelId="{9E276D4F-EA9A-4996-B850-4EF499911699}" type="presParOf" srcId="{E4828357-F669-47E5-958D-2731651ED287}" destId="{95509779-CF32-4553-B29C-25313B1FDF29}" srcOrd="3" destOrd="0" presId="urn:microsoft.com/office/officeart/2008/layout/LinedList"/>
    <dgm:cxn modelId="{871677E7-D144-4A2C-AA96-6CDD4985E2FE}" type="presParOf" srcId="{95509779-CF32-4553-B29C-25313B1FDF29}" destId="{EF66504D-BF3D-49E6-82DF-F72ECE5F3386}" srcOrd="0" destOrd="0" presId="urn:microsoft.com/office/officeart/2008/layout/LinedList"/>
    <dgm:cxn modelId="{3334065C-BA65-40D7-A178-CD3A4094EA8F}" type="presParOf" srcId="{95509779-CF32-4553-B29C-25313B1FDF29}" destId="{681B27E5-6535-42D2-B0E8-56E122B96C34}" srcOrd="1" destOrd="0" presId="urn:microsoft.com/office/officeart/2008/layout/LinedList"/>
    <dgm:cxn modelId="{B55B392C-5B4F-46FA-8627-E40A7C5439FD}" type="presParOf" srcId="{E4828357-F669-47E5-958D-2731651ED287}" destId="{DF186C4E-F6BC-4BEF-9620-2A426B9FADC9}" srcOrd="4" destOrd="0" presId="urn:microsoft.com/office/officeart/2008/layout/LinedList"/>
    <dgm:cxn modelId="{D0B20F54-9956-4199-9F28-6DE4BEA14004}" type="presParOf" srcId="{E4828357-F669-47E5-958D-2731651ED287}" destId="{E028BEA9-61ED-424A-9532-8818193A32E2}" srcOrd="5" destOrd="0" presId="urn:microsoft.com/office/officeart/2008/layout/LinedList"/>
    <dgm:cxn modelId="{0D6D0341-45A1-4947-9ABA-334F2C611725}" type="presParOf" srcId="{E028BEA9-61ED-424A-9532-8818193A32E2}" destId="{94C4AB2B-546A-4341-9917-CCE1F23993BD}" srcOrd="0" destOrd="0" presId="urn:microsoft.com/office/officeart/2008/layout/LinedList"/>
    <dgm:cxn modelId="{DB2241B4-27E8-4458-86DF-57857850F90F}" type="presParOf" srcId="{E028BEA9-61ED-424A-9532-8818193A32E2}" destId="{E29A9AE7-E82C-4CE3-B559-42580AA3CA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166CA0-9C41-4238-8FD2-4E3E5DF9709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847114-DD72-4E26-B73D-4C64DB10DB78}">
      <dgm:prSet/>
      <dgm:spPr/>
      <dgm:t>
        <a:bodyPr/>
        <a:lstStyle/>
        <a:p>
          <a:r>
            <a:rPr lang="en-GB" dirty="0"/>
            <a:t>Improving uptake of HPV primary cervical screening using a clinically-validated, self-sampling diagnostic tampon</a:t>
          </a:r>
          <a:endParaRPr lang="en-US" dirty="0"/>
        </a:p>
      </dgm:t>
    </dgm:pt>
    <dgm:pt modelId="{3D5FC863-1830-44BC-919F-A89C906F9A1F}" type="parTrans" cxnId="{6F27436B-93A8-46E9-97BD-36129E37D805}">
      <dgm:prSet/>
      <dgm:spPr/>
      <dgm:t>
        <a:bodyPr/>
        <a:lstStyle/>
        <a:p>
          <a:endParaRPr lang="en-US"/>
        </a:p>
      </dgm:t>
    </dgm:pt>
    <dgm:pt modelId="{688070D1-054B-4773-B08D-82CC13EE4841}" type="sibTrans" cxnId="{6F27436B-93A8-46E9-97BD-36129E37D805}">
      <dgm:prSet/>
      <dgm:spPr/>
      <dgm:t>
        <a:bodyPr/>
        <a:lstStyle/>
        <a:p>
          <a:endParaRPr lang="en-US"/>
        </a:p>
      </dgm:t>
    </dgm:pt>
    <dgm:pt modelId="{1B0408AB-676D-4B07-9F75-5478EE9FD40E}">
      <dgm:prSet/>
      <dgm:spPr/>
      <dgm:t>
        <a:bodyPr/>
        <a:lstStyle/>
        <a:p>
          <a:r>
            <a:rPr lang="en-GB" dirty="0"/>
            <a:t>Low participation in screening programmes among women in deprived communities</a:t>
          </a:r>
          <a:endParaRPr lang="en-US" dirty="0"/>
        </a:p>
      </dgm:t>
    </dgm:pt>
    <dgm:pt modelId="{67877B05-01A5-4913-96AB-D8EB51AACAB4}" type="parTrans" cxnId="{3783F61F-252E-4512-A9ED-6B98730EBF3A}">
      <dgm:prSet/>
      <dgm:spPr/>
      <dgm:t>
        <a:bodyPr/>
        <a:lstStyle/>
        <a:p>
          <a:endParaRPr lang="en-US"/>
        </a:p>
      </dgm:t>
    </dgm:pt>
    <dgm:pt modelId="{6104237A-0131-458C-948E-3EF0073F0824}" type="sibTrans" cxnId="{3783F61F-252E-4512-A9ED-6B98730EBF3A}">
      <dgm:prSet/>
      <dgm:spPr/>
      <dgm:t>
        <a:bodyPr/>
        <a:lstStyle/>
        <a:p>
          <a:endParaRPr lang="en-US"/>
        </a:p>
      </dgm:t>
    </dgm:pt>
    <dgm:pt modelId="{C8A8BED6-1372-4035-929B-EFB19F7C2202}">
      <dgm:prSet/>
      <dgm:spPr/>
      <dgm:t>
        <a:bodyPr/>
        <a:lstStyle/>
        <a:p>
          <a:r>
            <a:rPr lang="en-GB" dirty="0"/>
            <a:t>Project will generate quantitative and qualitative evidence base needed to optimise implementation, improve uptake, and reduce inequalities</a:t>
          </a:r>
          <a:endParaRPr lang="en-US" dirty="0"/>
        </a:p>
      </dgm:t>
    </dgm:pt>
    <dgm:pt modelId="{0A439CAB-2820-481A-83DD-237A67579742}" type="parTrans" cxnId="{C5277983-E82E-49AE-9990-173CD37B4715}">
      <dgm:prSet/>
      <dgm:spPr/>
      <dgm:t>
        <a:bodyPr/>
        <a:lstStyle/>
        <a:p>
          <a:endParaRPr lang="en-US"/>
        </a:p>
      </dgm:t>
    </dgm:pt>
    <dgm:pt modelId="{EBD62C33-2DC3-48AB-95B2-D55F3231192F}" type="sibTrans" cxnId="{C5277983-E82E-49AE-9990-173CD37B4715}">
      <dgm:prSet/>
      <dgm:spPr/>
      <dgm:t>
        <a:bodyPr/>
        <a:lstStyle/>
        <a:p>
          <a:endParaRPr lang="en-US"/>
        </a:p>
      </dgm:t>
    </dgm:pt>
    <dgm:pt modelId="{E4828357-F669-47E5-958D-2731651ED287}" type="pres">
      <dgm:prSet presAssocID="{D6166CA0-9C41-4238-8FD2-4E3E5DF9709B}" presName="vert0" presStyleCnt="0">
        <dgm:presLayoutVars>
          <dgm:dir/>
          <dgm:animOne val="branch"/>
          <dgm:animLvl val="lvl"/>
        </dgm:presLayoutVars>
      </dgm:prSet>
      <dgm:spPr/>
    </dgm:pt>
    <dgm:pt modelId="{3AC063CA-511C-4A09-9326-1FBC6098E32A}" type="pres">
      <dgm:prSet presAssocID="{22847114-DD72-4E26-B73D-4C64DB10DB78}" presName="thickLine" presStyleLbl="alignNode1" presStyleIdx="0" presStyleCnt="3"/>
      <dgm:spPr/>
    </dgm:pt>
    <dgm:pt modelId="{1E7FF98E-CBC6-4515-BC95-9EBA84435466}" type="pres">
      <dgm:prSet presAssocID="{22847114-DD72-4E26-B73D-4C64DB10DB78}" presName="horz1" presStyleCnt="0"/>
      <dgm:spPr/>
    </dgm:pt>
    <dgm:pt modelId="{2541A3C0-4E0B-4271-8CBF-89B8699F9D66}" type="pres">
      <dgm:prSet presAssocID="{22847114-DD72-4E26-B73D-4C64DB10DB78}" presName="tx1" presStyleLbl="revTx" presStyleIdx="0" presStyleCnt="3"/>
      <dgm:spPr/>
    </dgm:pt>
    <dgm:pt modelId="{BDC56010-7838-4F0E-BD7B-2A848339A5CA}" type="pres">
      <dgm:prSet presAssocID="{22847114-DD72-4E26-B73D-4C64DB10DB78}" presName="vert1" presStyleCnt="0"/>
      <dgm:spPr/>
    </dgm:pt>
    <dgm:pt modelId="{4A18EE2B-7125-4F59-8E98-287B96EC9265}" type="pres">
      <dgm:prSet presAssocID="{1B0408AB-676D-4B07-9F75-5478EE9FD40E}" presName="thickLine" presStyleLbl="alignNode1" presStyleIdx="1" presStyleCnt="3"/>
      <dgm:spPr/>
    </dgm:pt>
    <dgm:pt modelId="{95509779-CF32-4553-B29C-25313B1FDF29}" type="pres">
      <dgm:prSet presAssocID="{1B0408AB-676D-4B07-9F75-5478EE9FD40E}" presName="horz1" presStyleCnt="0"/>
      <dgm:spPr/>
    </dgm:pt>
    <dgm:pt modelId="{EF66504D-BF3D-49E6-82DF-F72ECE5F3386}" type="pres">
      <dgm:prSet presAssocID="{1B0408AB-676D-4B07-9F75-5478EE9FD40E}" presName="tx1" presStyleLbl="revTx" presStyleIdx="1" presStyleCnt="3"/>
      <dgm:spPr/>
    </dgm:pt>
    <dgm:pt modelId="{681B27E5-6535-42D2-B0E8-56E122B96C34}" type="pres">
      <dgm:prSet presAssocID="{1B0408AB-676D-4B07-9F75-5478EE9FD40E}" presName="vert1" presStyleCnt="0"/>
      <dgm:spPr/>
    </dgm:pt>
    <dgm:pt modelId="{DF186C4E-F6BC-4BEF-9620-2A426B9FADC9}" type="pres">
      <dgm:prSet presAssocID="{C8A8BED6-1372-4035-929B-EFB19F7C2202}" presName="thickLine" presStyleLbl="alignNode1" presStyleIdx="2" presStyleCnt="3"/>
      <dgm:spPr/>
    </dgm:pt>
    <dgm:pt modelId="{E028BEA9-61ED-424A-9532-8818193A32E2}" type="pres">
      <dgm:prSet presAssocID="{C8A8BED6-1372-4035-929B-EFB19F7C2202}" presName="horz1" presStyleCnt="0"/>
      <dgm:spPr/>
    </dgm:pt>
    <dgm:pt modelId="{94C4AB2B-546A-4341-9917-CCE1F23993BD}" type="pres">
      <dgm:prSet presAssocID="{C8A8BED6-1372-4035-929B-EFB19F7C2202}" presName="tx1" presStyleLbl="revTx" presStyleIdx="2" presStyleCnt="3"/>
      <dgm:spPr/>
    </dgm:pt>
    <dgm:pt modelId="{E29A9AE7-E82C-4CE3-B559-42580AA3CA6C}" type="pres">
      <dgm:prSet presAssocID="{C8A8BED6-1372-4035-929B-EFB19F7C2202}" presName="vert1" presStyleCnt="0"/>
      <dgm:spPr/>
    </dgm:pt>
  </dgm:ptLst>
  <dgm:cxnLst>
    <dgm:cxn modelId="{3783F61F-252E-4512-A9ED-6B98730EBF3A}" srcId="{D6166CA0-9C41-4238-8FD2-4E3E5DF9709B}" destId="{1B0408AB-676D-4B07-9F75-5478EE9FD40E}" srcOrd="1" destOrd="0" parTransId="{67877B05-01A5-4913-96AB-D8EB51AACAB4}" sibTransId="{6104237A-0131-458C-948E-3EF0073F0824}"/>
    <dgm:cxn modelId="{492FC631-A548-44DB-BB15-302AD1A097F9}" type="presOf" srcId="{D6166CA0-9C41-4238-8FD2-4E3E5DF9709B}" destId="{E4828357-F669-47E5-958D-2731651ED287}" srcOrd="0" destOrd="0" presId="urn:microsoft.com/office/officeart/2008/layout/LinedList"/>
    <dgm:cxn modelId="{B7D4C266-0E4B-4730-B041-25E3E1DD3FB6}" type="presOf" srcId="{1B0408AB-676D-4B07-9F75-5478EE9FD40E}" destId="{EF66504D-BF3D-49E6-82DF-F72ECE5F3386}" srcOrd="0" destOrd="0" presId="urn:microsoft.com/office/officeart/2008/layout/LinedList"/>
    <dgm:cxn modelId="{6F27436B-93A8-46E9-97BD-36129E37D805}" srcId="{D6166CA0-9C41-4238-8FD2-4E3E5DF9709B}" destId="{22847114-DD72-4E26-B73D-4C64DB10DB78}" srcOrd="0" destOrd="0" parTransId="{3D5FC863-1830-44BC-919F-A89C906F9A1F}" sibTransId="{688070D1-054B-4773-B08D-82CC13EE4841}"/>
    <dgm:cxn modelId="{C5277983-E82E-49AE-9990-173CD37B4715}" srcId="{D6166CA0-9C41-4238-8FD2-4E3E5DF9709B}" destId="{C8A8BED6-1372-4035-929B-EFB19F7C2202}" srcOrd="2" destOrd="0" parTransId="{0A439CAB-2820-481A-83DD-237A67579742}" sibTransId="{EBD62C33-2DC3-48AB-95B2-D55F3231192F}"/>
    <dgm:cxn modelId="{29325FB6-D7F0-4906-87E7-9444D50DEFBB}" type="presOf" srcId="{C8A8BED6-1372-4035-929B-EFB19F7C2202}" destId="{94C4AB2B-546A-4341-9917-CCE1F23993BD}" srcOrd="0" destOrd="0" presId="urn:microsoft.com/office/officeart/2008/layout/LinedList"/>
    <dgm:cxn modelId="{0C653CF8-2BCD-43ED-B341-16B451E12771}" type="presOf" srcId="{22847114-DD72-4E26-B73D-4C64DB10DB78}" destId="{2541A3C0-4E0B-4271-8CBF-89B8699F9D66}" srcOrd="0" destOrd="0" presId="urn:microsoft.com/office/officeart/2008/layout/LinedList"/>
    <dgm:cxn modelId="{CC70B7F2-8C24-461C-B729-EF31FAD63B9C}" type="presParOf" srcId="{E4828357-F669-47E5-958D-2731651ED287}" destId="{3AC063CA-511C-4A09-9326-1FBC6098E32A}" srcOrd="0" destOrd="0" presId="urn:microsoft.com/office/officeart/2008/layout/LinedList"/>
    <dgm:cxn modelId="{88F9EC38-1197-4D0B-A9C5-9CAAC8A06B16}" type="presParOf" srcId="{E4828357-F669-47E5-958D-2731651ED287}" destId="{1E7FF98E-CBC6-4515-BC95-9EBA84435466}" srcOrd="1" destOrd="0" presId="urn:microsoft.com/office/officeart/2008/layout/LinedList"/>
    <dgm:cxn modelId="{ECDF2AC3-FC1A-442B-8F52-0CF91FA30CFA}" type="presParOf" srcId="{1E7FF98E-CBC6-4515-BC95-9EBA84435466}" destId="{2541A3C0-4E0B-4271-8CBF-89B8699F9D66}" srcOrd="0" destOrd="0" presId="urn:microsoft.com/office/officeart/2008/layout/LinedList"/>
    <dgm:cxn modelId="{36A59A18-C5F2-4FE2-B1B4-B816D77A1BA3}" type="presParOf" srcId="{1E7FF98E-CBC6-4515-BC95-9EBA84435466}" destId="{BDC56010-7838-4F0E-BD7B-2A848339A5CA}" srcOrd="1" destOrd="0" presId="urn:microsoft.com/office/officeart/2008/layout/LinedList"/>
    <dgm:cxn modelId="{267C1D7E-A111-440B-B365-C8BC4ACD9F45}" type="presParOf" srcId="{E4828357-F669-47E5-958D-2731651ED287}" destId="{4A18EE2B-7125-4F59-8E98-287B96EC9265}" srcOrd="2" destOrd="0" presId="urn:microsoft.com/office/officeart/2008/layout/LinedList"/>
    <dgm:cxn modelId="{9E276D4F-EA9A-4996-B850-4EF499911699}" type="presParOf" srcId="{E4828357-F669-47E5-958D-2731651ED287}" destId="{95509779-CF32-4553-B29C-25313B1FDF29}" srcOrd="3" destOrd="0" presId="urn:microsoft.com/office/officeart/2008/layout/LinedList"/>
    <dgm:cxn modelId="{871677E7-D144-4A2C-AA96-6CDD4985E2FE}" type="presParOf" srcId="{95509779-CF32-4553-B29C-25313B1FDF29}" destId="{EF66504D-BF3D-49E6-82DF-F72ECE5F3386}" srcOrd="0" destOrd="0" presId="urn:microsoft.com/office/officeart/2008/layout/LinedList"/>
    <dgm:cxn modelId="{3334065C-BA65-40D7-A178-CD3A4094EA8F}" type="presParOf" srcId="{95509779-CF32-4553-B29C-25313B1FDF29}" destId="{681B27E5-6535-42D2-B0E8-56E122B96C34}" srcOrd="1" destOrd="0" presId="urn:microsoft.com/office/officeart/2008/layout/LinedList"/>
    <dgm:cxn modelId="{B55B392C-5B4F-46FA-8627-E40A7C5439FD}" type="presParOf" srcId="{E4828357-F669-47E5-958D-2731651ED287}" destId="{DF186C4E-F6BC-4BEF-9620-2A426B9FADC9}" srcOrd="4" destOrd="0" presId="urn:microsoft.com/office/officeart/2008/layout/LinedList"/>
    <dgm:cxn modelId="{D0B20F54-9956-4199-9F28-6DE4BEA14004}" type="presParOf" srcId="{E4828357-F669-47E5-958D-2731651ED287}" destId="{E028BEA9-61ED-424A-9532-8818193A32E2}" srcOrd="5" destOrd="0" presId="urn:microsoft.com/office/officeart/2008/layout/LinedList"/>
    <dgm:cxn modelId="{0D6D0341-45A1-4947-9ABA-334F2C611725}" type="presParOf" srcId="{E028BEA9-61ED-424A-9532-8818193A32E2}" destId="{94C4AB2B-546A-4341-9917-CCE1F23993BD}" srcOrd="0" destOrd="0" presId="urn:microsoft.com/office/officeart/2008/layout/LinedList"/>
    <dgm:cxn modelId="{DB2241B4-27E8-4458-86DF-57857850F90F}" type="presParOf" srcId="{E028BEA9-61ED-424A-9532-8818193A32E2}" destId="{E29A9AE7-E82C-4CE3-B559-42580AA3CA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166CA0-9C41-4238-8FD2-4E3E5DF9709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847114-DD72-4E26-B73D-4C64DB10DB78}">
      <dgm:prSet/>
      <dgm:spPr/>
      <dgm:t>
        <a:bodyPr/>
        <a:lstStyle/>
        <a:p>
          <a:r>
            <a:rPr lang="en-GB" dirty="0"/>
            <a:t>Reducing inequalities in dementia care</a:t>
          </a:r>
          <a:endParaRPr lang="en-US" dirty="0"/>
        </a:p>
      </dgm:t>
    </dgm:pt>
    <dgm:pt modelId="{3D5FC863-1830-44BC-919F-A89C906F9A1F}" type="parTrans" cxnId="{6F27436B-93A8-46E9-97BD-36129E37D805}">
      <dgm:prSet/>
      <dgm:spPr/>
      <dgm:t>
        <a:bodyPr/>
        <a:lstStyle/>
        <a:p>
          <a:endParaRPr lang="en-US"/>
        </a:p>
      </dgm:t>
    </dgm:pt>
    <dgm:pt modelId="{688070D1-054B-4773-B08D-82CC13EE4841}" type="sibTrans" cxnId="{6F27436B-93A8-46E9-97BD-36129E37D805}">
      <dgm:prSet/>
      <dgm:spPr/>
      <dgm:t>
        <a:bodyPr/>
        <a:lstStyle/>
        <a:p>
          <a:endParaRPr lang="en-US"/>
        </a:p>
      </dgm:t>
    </dgm:pt>
    <dgm:pt modelId="{1B0408AB-676D-4B07-9F75-5478EE9FD40E}">
      <dgm:prSet/>
      <dgm:spPr/>
      <dgm:t>
        <a:bodyPr/>
        <a:lstStyle/>
        <a:p>
          <a:r>
            <a:rPr lang="en-GB" dirty="0"/>
            <a:t>Combining cognitive testing, blood biomarkers and low field MRI scans for diagnosis of dementia</a:t>
          </a:r>
          <a:endParaRPr lang="en-US" dirty="0"/>
        </a:p>
      </dgm:t>
    </dgm:pt>
    <dgm:pt modelId="{67877B05-01A5-4913-96AB-D8EB51AACAB4}" type="parTrans" cxnId="{3783F61F-252E-4512-A9ED-6B98730EBF3A}">
      <dgm:prSet/>
      <dgm:spPr/>
      <dgm:t>
        <a:bodyPr/>
        <a:lstStyle/>
        <a:p>
          <a:endParaRPr lang="en-US"/>
        </a:p>
      </dgm:t>
    </dgm:pt>
    <dgm:pt modelId="{6104237A-0131-458C-948E-3EF0073F0824}" type="sibTrans" cxnId="{3783F61F-252E-4512-A9ED-6B98730EBF3A}">
      <dgm:prSet/>
      <dgm:spPr/>
      <dgm:t>
        <a:bodyPr/>
        <a:lstStyle/>
        <a:p>
          <a:endParaRPr lang="en-US"/>
        </a:p>
      </dgm:t>
    </dgm:pt>
    <dgm:pt modelId="{C8A8BED6-1372-4035-929B-EFB19F7C2202}">
      <dgm:prSet/>
      <dgm:spPr/>
      <dgm:t>
        <a:bodyPr/>
        <a:lstStyle/>
        <a:p>
          <a:r>
            <a:rPr lang="en-US" dirty="0"/>
            <a:t>Aim to have MRI scanner in van to take scanning into the community</a:t>
          </a:r>
        </a:p>
      </dgm:t>
    </dgm:pt>
    <dgm:pt modelId="{0A439CAB-2820-481A-83DD-237A67579742}" type="parTrans" cxnId="{C5277983-E82E-49AE-9990-173CD37B4715}">
      <dgm:prSet/>
      <dgm:spPr/>
      <dgm:t>
        <a:bodyPr/>
        <a:lstStyle/>
        <a:p>
          <a:endParaRPr lang="en-US"/>
        </a:p>
      </dgm:t>
    </dgm:pt>
    <dgm:pt modelId="{EBD62C33-2DC3-48AB-95B2-D55F3231192F}" type="sibTrans" cxnId="{C5277983-E82E-49AE-9990-173CD37B4715}">
      <dgm:prSet/>
      <dgm:spPr/>
      <dgm:t>
        <a:bodyPr/>
        <a:lstStyle/>
        <a:p>
          <a:endParaRPr lang="en-US"/>
        </a:p>
      </dgm:t>
    </dgm:pt>
    <dgm:pt modelId="{E4828357-F669-47E5-958D-2731651ED287}" type="pres">
      <dgm:prSet presAssocID="{D6166CA0-9C41-4238-8FD2-4E3E5DF9709B}" presName="vert0" presStyleCnt="0">
        <dgm:presLayoutVars>
          <dgm:dir/>
          <dgm:animOne val="branch"/>
          <dgm:animLvl val="lvl"/>
        </dgm:presLayoutVars>
      </dgm:prSet>
      <dgm:spPr/>
    </dgm:pt>
    <dgm:pt modelId="{3AC063CA-511C-4A09-9326-1FBC6098E32A}" type="pres">
      <dgm:prSet presAssocID="{22847114-DD72-4E26-B73D-4C64DB10DB78}" presName="thickLine" presStyleLbl="alignNode1" presStyleIdx="0" presStyleCnt="3"/>
      <dgm:spPr/>
    </dgm:pt>
    <dgm:pt modelId="{1E7FF98E-CBC6-4515-BC95-9EBA84435466}" type="pres">
      <dgm:prSet presAssocID="{22847114-DD72-4E26-B73D-4C64DB10DB78}" presName="horz1" presStyleCnt="0"/>
      <dgm:spPr/>
    </dgm:pt>
    <dgm:pt modelId="{2541A3C0-4E0B-4271-8CBF-89B8699F9D66}" type="pres">
      <dgm:prSet presAssocID="{22847114-DD72-4E26-B73D-4C64DB10DB78}" presName="tx1" presStyleLbl="revTx" presStyleIdx="0" presStyleCnt="3"/>
      <dgm:spPr/>
    </dgm:pt>
    <dgm:pt modelId="{BDC56010-7838-4F0E-BD7B-2A848339A5CA}" type="pres">
      <dgm:prSet presAssocID="{22847114-DD72-4E26-B73D-4C64DB10DB78}" presName="vert1" presStyleCnt="0"/>
      <dgm:spPr/>
    </dgm:pt>
    <dgm:pt modelId="{4A18EE2B-7125-4F59-8E98-287B96EC9265}" type="pres">
      <dgm:prSet presAssocID="{1B0408AB-676D-4B07-9F75-5478EE9FD40E}" presName="thickLine" presStyleLbl="alignNode1" presStyleIdx="1" presStyleCnt="3"/>
      <dgm:spPr/>
    </dgm:pt>
    <dgm:pt modelId="{95509779-CF32-4553-B29C-25313B1FDF29}" type="pres">
      <dgm:prSet presAssocID="{1B0408AB-676D-4B07-9F75-5478EE9FD40E}" presName="horz1" presStyleCnt="0"/>
      <dgm:spPr/>
    </dgm:pt>
    <dgm:pt modelId="{EF66504D-BF3D-49E6-82DF-F72ECE5F3386}" type="pres">
      <dgm:prSet presAssocID="{1B0408AB-676D-4B07-9F75-5478EE9FD40E}" presName="tx1" presStyleLbl="revTx" presStyleIdx="1" presStyleCnt="3"/>
      <dgm:spPr/>
    </dgm:pt>
    <dgm:pt modelId="{681B27E5-6535-42D2-B0E8-56E122B96C34}" type="pres">
      <dgm:prSet presAssocID="{1B0408AB-676D-4B07-9F75-5478EE9FD40E}" presName="vert1" presStyleCnt="0"/>
      <dgm:spPr/>
    </dgm:pt>
    <dgm:pt modelId="{DF186C4E-F6BC-4BEF-9620-2A426B9FADC9}" type="pres">
      <dgm:prSet presAssocID="{C8A8BED6-1372-4035-929B-EFB19F7C2202}" presName="thickLine" presStyleLbl="alignNode1" presStyleIdx="2" presStyleCnt="3"/>
      <dgm:spPr/>
    </dgm:pt>
    <dgm:pt modelId="{E028BEA9-61ED-424A-9532-8818193A32E2}" type="pres">
      <dgm:prSet presAssocID="{C8A8BED6-1372-4035-929B-EFB19F7C2202}" presName="horz1" presStyleCnt="0"/>
      <dgm:spPr/>
    </dgm:pt>
    <dgm:pt modelId="{94C4AB2B-546A-4341-9917-CCE1F23993BD}" type="pres">
      <dgm:prSet presAssocID="{C8A8BED6-1372-4035-929B-EFB19F7C2202}" presName="tx1" presStyleLbl="revTx" presStyleIdx="2" presStyleCnt="3"/>
      <dgm:spPr/>
    </dgm:pt>
    <dgm:pt modelId="{E29A9AE7-E82C-4CE3-B559-42580AA3CA6C}" type="pres">
      <dgm:prSet presAssocID="{C8A8BED6-1372-4035-929B-EFB19F7C2202}" presName="vert1" presStyleCnt="0"/>
      <dgm:spPr/>
    </dgm:pt>
  </dgm:ptLst>
  <dgm:cxnLst>
    <dgm:cxn modelId="{3783F61F-252E-4512-A9ED-6B98730EBF3A}" srcId="{D6166CA0-9C41-4238-8FD2-4E3E5DF9709B}" destId="{1B0408AB-676D-4B07-9F75-5478EE9FD40E}" srcOrd="1" destOrd="0" parTransId="{67877B05-01A5-4913-96AB-D8EB51AACAB4}" sibTransId="{6104237A-0131-458C-948E-3EF0073F0824}"/>
    <dgm:cxn modelId="{492FC631-A548-44DB-BB15-302AD1A097F9}" type="presOf" srcId="{D6166CA0-9C41-4238-8FD2-4E3E5DF9709B}" destId="{E4828357-F669-47E5-958D-2731651ED287}" srcOrd="0" destOrd="0" presId="urn:microsoft.com/office/officeart/2008/layout/LinedList"/>
    <dgm:cxn modelId="{B7D4C266-0E4B-4730-B041-25E3E1DD3FB6}" type="presOf" srcId="{1B0408AB-676D-4B07-9F75-5478EE9FD40E}" destId="{EF66504D-BF3D-49E6-82DF-F72ECE5F3386}" srcOrd="0" destOrd="0" presId="urn:microsoft.com/office/officeart/2008/layout/LinedList"/>
    <dgm:cxn modelId="{6F27436B-93A8-46E9-97BD-36129E37D805}" srcId="{D6166CA0-9C41-4238-8FD2-4E3E5DF9709B}" destId="{22847114-DD72-4E26-B73D-4C64DB10DB78}" srcOrd="0" destOrd="0" parTransId="{3D5FC863-1830-44BC-919F-A89C906F9A1F}" sibTransId="{688070D1-054B-4773-B08D-82CC13EE4841}"/>
    <dgm:cxn modelId="{C5277983-E82E-49AE-9990-173CD37B4715}" srcId="{D6166CA0-9C41-4238-8FD2-4E3E5DF9709B}" destId="{C8A8BED6-1372-4035-929B-EFB19F7C2202}" srcOrd="2" destOrd="0" parTransId="{0A439CAB-2820-481A-83DD-237A67579742}" sibTransId="{EBD62C33-2DC3-48AB-95B2-D55F3231192F}"/>
    <dgm:cxn modelId="{29325FB6-D7F0-4906-87E7-9444D50DEFBB}" type="presOf" srcId="{C8A8BED6-1372-4035-929B-EFB19F7C2202}" destId="{94C4AB2B-546A-4341-9917-CCE1F23993BD}" srcOrd="0" destOrd="0" presId="urn:microsoft.com/office/officeart/2008/layout/LinedList"/>
    <dgm:cxn modelId="{0C653CF8-2BCD-43ED-B341-16B451E12771}" type="presOf" srcId="{22847114-DD72-4E26-B73D-4C64DB10DB78}" destId="{2541A3C0-4E0B-4271-8CBF-89B8699F9D66}" srcOrd="0" destOrd="0" presId="urn:microsoft.com/office/officeart/2008/layout/LinedList"/>
    <dgm:cxn modelId="{CC70B7F2-8C24-461C-B729-EF31FAD63B9C}" type="presParOf" srcId="{E4828357-F669-47E5-958D-2731651ED287}" destId="{3AC063CA-511C-4A09-9326-1FBC6098E32A}" srcOrd="0" destOrd="0" presId="urn:microsoft.com/office/officeart/2008/layout/LinedList"/>
    <dgm:cxn modelId="{88F9EC38-1197-4D0B-A9C5-9CAAC8A06B16}" type="presParOf" srcId="{E4828357-F669-47E5-958D-2731651ED287}" destId="{1E7FF98E-CBC6-4515-BC95-9EBA84435466}" srcOrd="1" destOrd="0" presId="urn:microsoft.com/office/officeart/2008/layout/LinedList"/>
    <dgm:cxn modelId="{ECDF2AC3-FC1A-442B-8F52-0CF91FA30CFA}" type="presParOf" srcId="{1E7FF98E-CBC6-4515-BC95-9EBA84435466}" destId="{2541A3C0-4E0B-4271-8CBF-89B8699F9D66}" srcOrd="0" destOrd="0" presId="urn:microsoft.com/office/officeart/2008/layout/LinedList"/>
    <dgm:cxn modelId="{36A59A18-C5F2-4FE2-B1B4-B816D77A1BA3}" type="presParOf" srcId="{1E7FF98E-CBC6-4515-BC95-9EBA84435466}" destId="{BDC56010-7838-4F0E-BD7B-2A848339A5CA}" srcOrd="1" destOrd="0" presId="urn:microsoft.com/office/officeart/2008/layout/LinedList"/>
    <dgm:cxn modelId="{267C1D7E-A111-440B-B365-C8BC4ACD9F45}" type="presParOf" srcId="{E4828357-F669-47E5-958D-2731651ED287}" destId="{4A18EE2B-7125-4F59-8E98-287B96EC9265}" srcOrd="2" destOrd="0" presId="urn:microsoft.com/office/officeart/2008/layout/LinedList"/>
    <dgm:cxn modelId="{9E276D4F-EA9A-4996-B850-4EF499911699}" type="presParOf" srcId="{E4828357-F669-47E5-958D-2731651ED287}" destId="{95509779-CF32-4553-B29C-25313B1FDF29}" srcOrd="3" destOrd="0" presId="urn:microsoft.com/office/officeart/2008/layout/LinedList"/>
    <dgm:cxn modelId="{871677E7-D144-4A2C-AA96-6CDD4985E2FE}" type="presParOf" srcId="{95509779-CF32-4553-B29C-25313B1FDF29}" destId="{EF66504D-BF3D-49E6-82DF-F72ECE5F3386}" srcOrd="0" destOrd="0" presId="urn:microsoft.com/office/officeart/2008/layout/LinedList"/>
    <dgm:cxn modelId="{3334065C-BA65-40D7-A178-CD3A4094EA8F}" type="presParOf" srcId="{95509779-CF32-4553-B29C-25313B1FDF29}" destId="{681B27E5-6535-42D2-B0E8-56E122B96C34}" srcOrd="1" destOrd="0" presId="urn:microsoft.com/office/officeart/2008/layout/LinedList"/>
    <dgm:cxn modelId="{B55B392C-5B4F-46FA-8627-E40A7C5439FD}" type="presParOf" srcId="{E4828357-F669-47E5-958D-2731651ED287}" destId="{DF186C4E-F6BC-4BEF-9620-2A426B9FADC9}" srcOrd="4" destOrd="0" presId="urn:microsoft.com/office/officeart/2008/layout/LinedList"/>
    <dgm:cxn modelId="{D0B20F54-9956-4199-9F28-6DE4BEA14004}" type="presParOf" srcId="{E4828357-F669-47E5-958D-2731651ED287}" destId="{E028BEA9-61ED-424A-9532-8818193A32E2}" srcOrd="5" destOrd="0" presId="urn:microsoft.com/office/officeart/2008/layout/LinedList"/>
    <dgm:cxn modelId="{0D6D0341-45A1-4947-9ABA-334F2C611725}" type="presParOf" srcId="{E028BEA9-61ED-424A-9532-8818193A32E2}" destId="{94C4AB2B-546A-4341-9917-CCE1F23993BD}" srcOrd="0" destOrd="0" presId="urn:microsoft.com/office/officeart/2008/layout/LinedList"/>
    <dgm:cxn modelId="{DB2241B4-27E8-4458-86DF-57857850F90F}" type="presParOf" srcId="{E028BEA9-61ED-424A-9532-8818193A32E2}" destId="{E29A9AE7-E82C-4CE3-B559-42580AA3CA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166CA0-9C41-4238-8FD2-4E3E5DF9709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847114-DD72-4E26-B73D-4C64DB10DB78}">
      <dgm:prSet/>
      <dgm:spPr/>
      <dgm:t>
        <a:bodyPr/>
        <a:lstStyle/>
        <a:p>
          <a:r>
            <a:rPr lang="en-GB" dirty="0"/>
            <a:t>Continuous monitoring of hormones in the blood stream – so important for management of multiple conditions</a:t>
          </a:r>
          <a:endParaRPr lang="en-US" dirty="0"/>
        </a:p>
      </dgm:t>
    </dgm:pt>
    <dgm:pt modelId="{3D5FC863-1830-44BC-919F-A89C906F9A1F}" type="parTrans" cxnId="{6F27436B-93A8-46E9-97BD-36129E37D805}">
      <dgm:prSet/>
      <dgm:spPr/>
      <dgm:t>
        <a:bodyPr/>
        <a:lstStyle/>
        <a:p>
          <a:endParaRPr lang="en-US"/>
        </a:p>
      </dgm:t>
    </dgm:pt>
    <dgm:pt modelId="{688070D1-054B-4773-B08D-82CC13EE4841}" type="sibTrans" cxnId="{6F27436B-93A8-46E9-97BD-36129E37D805}">
      <dgm:prSet/>
      <dgm:spPr/>
      <dgm:t>
        <a:bodyPr/>
        <a:lstStyle/>
        <a:p>
          <a:endParaRPr lang="en-US"/>
        </a:p>
      </dgm:t>
    </dgm:pt>
    <dgm:pt modelId="{1B0408AB-676D-4B07-9F75-5478EE9FD40E}">
      <dgm:prSet/>
      <dgm:spPr/>
      <dgm:t>
        <a:bodyPr/>
        <a:lstStyle/>
        <a:p>
          <a:r>
            <a:rPr lang="en-GB" dirty="0"/>
            <a:t>Innovative wearable device collecting regular data over time on hormone concentrations. Potential for use with other biomarkers. </a:t>
          </a:r>
          <a:endParaRPr lang="en-US" dirty="0"/>
        </a:p>
      </dgm:t>
    </dgm:pt>
    <dgm:pt modelId="{67877B05-01A5-4913-96AB-D8EB51AACAB4}" type="parTrans" cxnId="{3783F61F-252E-4512-A9ED-6B98730EBF3A}">
      <dgm:prSet/>
      <dgm:spPr/>
      <dgm:t>
        <a:bodyPr/>
        <a:lstStyle/>
        <a:p>
          <a:endParaRPr lang="en-US"/>
        </a:p>
      </dgm:t>
    </dgm:pt>
    <dgm:pt modelId="{6104237A-0131-458C-948E-3EF0073F0824}" type="sibTrans" cxnId="{3783F61F-252E-4512-A9ED-6B98730EBF3A}">
      <dgm:prSet/>
      <dgm:spPr/>
      <dgm:t>
        <a:bodyPr/>
        <a:lstStyle/>
        <a:p>
          <a:endParaRPr lang="en-US"/>
        </a:p>
      </dgm:t>
    </dgm:pt>
    <dgm:pt modelId="{C8A8BED6-1372-4035-929B-EFB19F7C2202}">
      <dgm:prSet/>
      <dgm:spPr/>
      <dgm:t>
        <a:bodyPr/>
        <a:lstStyle/>
        <a:p>
          <a:endParaRPr lang="en-US" dirty="0"/>
        </a:p>
        <a:p>
          <a:r>
            <a:rPr lang="en-US" dirty="0"/>
            <a:t>Building data set for the individual and correlating with symptoms and well-being</a:t>
          </a:r>
        </a:p>
      </dgm:t>
    </dgm:pt>
    <dgm:pt modelId="{0A439CAB-2820-481A-83DD-237A67579742}" type="parTrans" cxnId="{C5277983-E82E-49AE-9990-173CD37B4715}">
      <dgm:prSet/>
      <dgm:spPr/>
      <dgm:t>
        <a:bodyPr/>
        <a:lstStyle/>
        <a:p>
          <a:endParaRPr lang="en-US"/>
        </a:p>
      </dgm:t>
    </dgm:pt>
    <dgm:pt modelId="{EBD62C33-2DC3-48AB-95B2-D55F3231192F}" type="sibTrans" cxnId="{C5277983-E82E-49AE-9990-173CD37B4715}">
      <dgm:prSet/>
      <dgm:spPr/>
      <dgm:t>
        <a:bodyPr/>
        <a:lstStyle/>
        <a:p>
          <a:endParaRPr lang="en-US"/>
        </a:p>
      </dgm:t>
    </dgm:pt>
    <dgm:pt modelId="{E4828357-F669-47E5-958D-2731651ED287}" type="pres">
      <dgm:prSet presAssocID="{D6166CA0-9C41-4238-8FD2-4E3E5DF9709B}" presName="vert0" presStyleCnt="0">
        <dgm:presLayoutVars>
          <dgm:dir/>
          <dgm:animOne val="branch"/>
          <dgm:animLvl val="lvl"/>
        </dgm:presLayoutVars>
      </dgm:prSet>
      <dgm:spPr/>
    </dgm:pt>
    <dgm:pt modelId="{3AC063CA-511C-4A09-9326-1FBC6098E32A}" type="pres">
      <dgm:prSet presAssocID="{22847114-DD72-4E26-B73D-4C64DB10DB78}" presName="thickLine" presStyleLbl="alignNode1" presStyleIdx="0" presStyleCnt="3"/>
      <dgm:spPr/>
    </dgm:pt>
    <dgm:pt modelId="{1E7FF98E-CBC6-4515-BC95-9EBA84435466}" type="pres">
      <dgm:prSet presAssocID="{22847114-DD72-4E26-B73D-4C64DB10DB78}" presName="horz1" presStyleCnt="0"/>
      <dgm:spPr/>
    </dgm:pt>
    <dgm:pt modelId="{2541A3C0-4E0B-4271-8CBF-89B8699F9D66}" type="pres">
      <dgm:prSet presAssocID="{22847114-DD72-4E26-B73D-4C64DB10DB78}" presName="tx1" presStyleLbl="revTx" presStyleIdx="0" presStyleCnt="3" custLinFactNeighborY="-17451"/>
      <dgm:spPr/>
    </dgm:pt>
    <dgm:pt modelId="{BDC56010-7838-4F0E-BD7B-2A848339A5CA}" type="pres">
      <dgm:prSet presAssocID="{22847114-DD72-4E26-B73D-4C64DB10DB78}" presName="vert1" presStyleCnt="0"/>
      <dgm:spPr/>
    </dgm:pt>
    <dgm:pt modelId="{4A18EE2B-7125-4F59-8E98-287B96EC9265}" type="pres">
      <dgm:prSet presAssocID="{1B0408AB-676D-4B07-9F75-5478EE9FD40E}" presName="thickLine" presStyleLbl="alignNode1" presStyleIdx="1" presStyleCnt="3"/>
      <dgm:spPr/>
    </dgm:pt>
    <dgm:pt modelId="{95509779-CF32-4553-B29C-25313B1FDF29}" type="pres">
      <dgm:prSet presAssocID="{1B0408AB-676D-4B07-9F75-5478EE9FD40E}" presName="horz1" presStyleCnt="0"/>
      <dgm:spPr/>
    </dgm:pt>
    <dgm:pt modelId="{EF66504D-BF3D-49E6-82DF-F72ECE5F3386}" type="pres">
      <dgm:prSet presAssocID="{1B0408AB-676D-4B07-9F75-5478EE9FD40E}" presName="tx1" presStyleLbl="revTx" presStyleIdx="1" presStyleCnt="3"/>
      <dgm:spPr/>
    </dgm:pt>
    <dgm:pt modelId="{681B27E5-6535-42D2-B0E8-56E122B96C34}" type="pres">
      <dgm:prSet presAssocID="{1B0408AB-676D-4B07-9F75-5478EE9FD40E}" presName="vert1" presStyleCnt="0"/>
      <dgm:spPr/>
    </dgm:pt>
    <dgm:pt modelId="{DF186C4E-F6BC-4BEF-9620-2A426B9FADC9}" type="pres">
      <dgm:prSet presAssocID="{C8A8BED6-1372-4035-929B-EFB19F7C2202}" presName="thickLine" presStyleLbl="alignNode1" presStyleIdx="2" presStyleCnt="3"/>
      <dgm:spPr/>
    </dgm:pt>
    <dgm:pt modelId="{E028BEA9-61ED-424A-9532-8818193A32E2}" type="pres">
      <dgm:prSet presAssocID="{C8A8BED6-1372-4035-929B-EFB19F7C2202}" presName="horz1" presStyleCnt="0"/>
      <dgm:spPr/>
    </dgm:pt>
    <dgm:pt modelId="{94C4AB2B-546A-4341-9917-CCE1F23993BD}" type="pres">
      <dgm:prSet presAssocID="{C8A8BED6-1372-4035-929B-EFB19F7C2202}" presName="tx1" presStyleLbl="revTx" presStyleIdx="2" presStyleCnt="3"/>
      <dgm:spPr/>
    </dgm:pt>
    <dgm:pt modelId="{E29A9AE7-E82C-4CE3-B559-42580AA3CA6C}" type="pres">
      <dgm:prSet presAssocID="{C8A8BED6-1372-4035-929B-EFB19F7C2202}" presName="vert1" presStyleCnt="0"/>
      <dgm:spPr/>
    </dgm:pt>
  </dgm:ptLst>
  <dgm:cxnLst>
    <dgm:cxn modelId="{3783F61F-252E-4512-A9ED-6B98730EBF3A}" srcId="{D6166CA0-9C41-4238-8FD2-4E3E5DF9709B}" destId="{1B0408AB-676D-4B07-9F75-5478EE9FD40E}" srcOrd="1" destOrd="0" parTransId="{67877B05-01A5-4913-96AB-D8EB51AACAB4}" sibTransId="{6104237A-0131-458C-948E-3EF0073F0824}"/>
    <dgm:cxn modelId="{492FC631-A548-44DB-BB15-302AD1A097F9}" type="presOf" srcId="{D6166CA0-9C41-4238-8FD2-4E3E5DF9709B}" destId="{E4828357-F669-47E5-958D-2731651ED287}" srcOrd="0" destOrd="0" presId="urn:microsoft.com/office/officeart/2008/layout/LinedList"/>
    <dgm:cxn modelId="{B7D4C266-0E4B-4730-B041-25E3E1DD3FB6}" type="presOf" srcId="{1B0408AB-676D-4B07-9F75-5478EE9FD40E}" destId="{EF66504D-BF3D-49E6-82DF-F72ECE5F3386}" srcOrd="0" destOrd="0" presId="urn:microsoft.com/office/officeart/2008/layout/LinedList"/>
    <dgm:cxn modelId="{6F27436B-93A8-46E9-97BD-36129E37D805}" srcId="{D6166CA0-9C41-4238-8FD2-4E3E5DF9709B}" destId="{22847114-DD72-4E26-B73D-4C64DB10DB78}" srcOrd="0" destOrd="0" parTransId="{3D5FC863-1830-44BC-919F-A89C906F9A1F}" sibTransId="{688070D1-054B-4773-B08D-82CC13EE4841}"/>
    <dgm:cxn modelId="{C5277983-E82E-49AE-9990-173CD37B4715}" srcId="{D6166CA0-9C41-4238-8FD2-4E3E5DF9709B}" destId="{C8A8BED6-1372-4035-929B-EFB19F7C2202}" srcOrd="2" destOrd="0" parTransId="{0A439CAB-2820-481A-83DD-237A67579742}" sibTransId="{EBD62C33-2DC3-48AB-95B2-D55F3231192F}"/>
    <dgm:cxn modelId="{29325FB6-D7F0-4906-87E7-9444D50DEFBB}" type="presOf" srcId="{C8A8BED6-1372-4035-929B-EFB19F7C2202}" destId="{94C4AB2B-546A-4341-9917-CCE1F23993BD}" srcOrd="0" destOrd="0" presId="urn:microsoft.com/office/officeart/2008/layout/LinedList"/>
    <dgm:cxn modelId="{0C653CF8-2BCD-43ED-B341-16B451E12771}" type="presOf" srcId="{22847114-DD72-4E26-B73D-4C64DB10DB78}" destId="{2541A3C0-4E0B-4271-8CBF-89B8699F9D66}" srcOrd="0" destOrd="0" presId="urn:microsoft.com/office/officeart/2008/layout/LinedList"/>
    <dgm:cxn modelId="{CC70B7F2-8C24-461C-B729-EF31FAD63B9C}" type="presParOf" srcId="{E4828357-F669-47E5-958D-2731651ED287}" destId="{3AC063CA-511C-4A09-9326-1FBC6098E32A}" srcOrd="0" destOrd="0" presId="urn:microsoft.com/office/officeart/2008/layout/LinedList"/>
    <dgm:cxn modelId="{88F9EC38-1197-4D0B-A9C5-9CAAC8A06B16}" type="presParOf" srcId="{E4828357-F669-47E5-958D-2731651ED287}" destId="{1E7FF98E-CBC6-4515-BC95-9EBA84435466}" srcOrd="1" destOrd="0" presId="urn:microsoft.com/office/officeart/2008/layout/LinedList"/>
    <dgm:cxn modelId="{ECDF2AC3-FC1A-442B-8F52-0CF91FA30CFA}" type="presParOf" srcId="{1E7FF98E-CBC6-4515-BC95-9EBA84435466}" destId="{2541A3C0-4E0B-4271-8CBF-89B8699F9D66}" srcOrd="0" destOrd="0" presId="urn:microsoft.com/office/officeart/2008/layout/LinedList"/>
    <dgm:cxn modelId="{36A59A18-C5F2-4FE2-B1B4-B816D77A1BA3}" type="presParOf" srcId="{1E7FF98E-CBC6-4515-BC95-9EBA84435466}" destId="{BDC56010-7838-4F0E-BD7B-2A848339A5CA}" srcOrd="1" destOrd="0" presId="urn:microsoft.com/office/officeart/2008/layout/LinedList"/>
    <dgm:cxn modelId="{267C1D7E-A111-440B-B365-C8BC4ACD9F45}" type="presParOf" srcId="{E4828357-F669-47E5-958D-2731651ED287}" destId="{4A18EE2B-7125-4F59-8E98-287B96EC9265}" srcOrd="2" destOrd="0" presId="urn:microsoft.com/office/officeart/2008/layout/LinedList"/>
    <dgm:cxn modelId="{9E276D4F-EA9A-4996-B850-4EF499911699}" type="presParOf" srcId="{E4828357-F669-47E5-958D-2731651ED287}" destId="{95509779-CF32-4553-B29C-25313B1FDF29}" srcOrd="3" destOrd="0" presId="urn:microsoft.com/office/officeart/2008/layout/LinedList"/>
    <dgm:cxn modelId="{871677E7-D144-4A2C-AA96-6CDD4985E2FE}" type="presParOf" srcId="{95509779-CF32-4553-B29C-25313B1FDF29}" destId="{EF66504D-BF3D-49E6-82DF-F72ECE5F3386}" srcOrd="0" destOrd="0" presId="urn:microsoft.com/office/officeart/2008/layout/LinedList"/>
    <dgm:cxn modelId="{3334065C-BA65-40D7-A178-CD3A4094EA8F}" type="presParOf" srcId="{95509779-CF32-4553-B29C-25313B1FDF29}" destId="{681B27E5-6535-42D2-B0E8-56E122B96C34}" srcOrd="1" destOrd="0" presId="urn:microsoft.com/office/officeart/2008/layout/LinedList"/>
    <dgm:cxn modelId="{B55B392C-5B4F-46FA-8627-E40A7C5439FD}" type="presParOf" srcId="{E4828357-F669-47E5-958D-2731651ED287}" destId="{DF186C4E-F6BC-4BEF-9620-2A426B9FADC9}" srcOrd="4" destOrd="0" presId="urn:microsoft.com/office/officeart/2008/layout/LinedList"/>
    <dgm:cxn modelId="{D0B20F54-9956-4199-9F28-6DE4BEA14004}" type="presParOf" srcId="{E4828357-F669-47E5-958D-2731651ED287}" destId="{E028BEA9-61ED-424A-9532-8818193A32E2}" srcOrd="5" destOrd="0" presId="urn:microsoft.com/office/officeart/2008/layout/LinedList"/>
    <dgm:cxn modelId="{0D6D0341-45A1-4947-9ABA-334F2C611725}" type="presParOf" srcId="{E028BEA9-61ED-424A-9532-8818193A32E2}" destId="{94C4AB2B-546A-4341-9917-CCE1F23993BD}" srcOrd="0" destOrd="0" presId="urn:microsoft.com/office/officeart/2008/layout/LinedList"/>
    <dgm:cxn modelId="{DB2241B4-27E8-4458-86DF-57857850F90F}" type="presParOf" srcId="{E028BEA9-61ED-424A-9532-8818193A32E2}" destId="{E29A9AE7-E82C-4CE3-B559-42580AA3CA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166CA0-9C41-4238-8FD2-4E3E5DF9709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847114-DD72-4E26-B73D-4C64DB10DB78}">
      <dgm:prSet/>
      <dgm:spPr/>
      <dgm:t>
        <a:bodyPr/>
        <a:lstStyle/>
        <a:p>
          <a:r>
            <a:rPr lang="en-GB" dirty="0"/>
            <a:t>Grant funding</a:t>
          </a:r>
          <a:endParaRPr lang="en-US" dirty="0"/>
        </a:p>
      </dgm:t>
    </dgm:pt>
    <dgm:pt modelId="{3D5FC863-1830-44BC-919F-A89C906F9A1F}" type="parTrans" cxnId="{6F27436B-93A8-46E9-97BD-36129E37D805}">
      <dgm:prSet/>
      <dgm:spPr/>
      <dgm:t>
        <a:bodyPr/>
        <a:lstStyle/>
        <a:p>
          <a:endParaRPr lang="en-US"/>
        </a:p>
      </dgm:t>
    </dgm:pt>
    <dgm:pt modelId="{688070D1-054B-4773-B08D-82CC13EE4841}" type="sibTrans" cxnId="{6F27436B-93A8-46E9-97BD-36129E37D805}">
      <dgm:prSet/>
      <dgm:spPr/>
      <dgm:t>
        <a:bodyPr/>
        <a:lstStyle/>
        <a:p>
          <a:endParaRPr lang="en-US"/>
        </a:p>
      </dgm:t>
    </dgm:pt>
    <dgm:pt modelId="{1B0408AB-676D-4B07-9F75-5478EE9FD40E}">
      <dgm:prSet/>
      <dgm:spPr/>
      <dgm:t>
        <a:bodyPr/>
        <a:lstStyle/>
        <a:p>
          <a:r>
            <a:rPr lang="en-GB" dirty="0"/>
            <a:t>Sign-posting to other sources of information and support</a:t>
          </a:r>
          <a:endParaRPr lang="en-US" dirty="0"/>
        </a:p>
      </dgm:t>
    </dgm:pt>
    <dgm:pt modelId="{67877B05-01A5-4913-96AB-D8EB51AACAB4}" type="parTrans" cxnId="{1C70B604-CA55-4DDA-B3FA-B746895CBB1F}">
      <dgm:prSet/>
      <dgm:spPr/>
      <dgm:t>
        <a:bodyPr/>
        <a:lstStyle/>
        <a:p>
          <a:endParaRPr lang="en-US"/>
        </a:p>
      </dgm:t>
    </dgm:pt>
    <dgm:pt modelId="{6104237A-0131-458C-948E-3EF0073F0824}" type="sibTrans" cxnId="{1C70B604-CA55-4DDA-B3FA-B746895CBB1F}">
      <dgm:prSet/>
      <dgm:spPr/>
      <dgm:t>
        <a:bodyPr/>
        <a:lstStyle/>
        <a:p>
          <a:endParaRPr lang="en-US"/>
        </a:p>
      </dgm:t>
    </dgm:pt>
    <dgm:pt modelId="{C8A8BED6-1372-4035-929B-EFB19F7C2202}">
      <dgm:prSet/>
      <dgm:spPr/>
      <dgm:t>
        <a:bodyPr/>
        <a:lstStyle/>
        <a:p>
          <a:r>
            <a:rPr lang="en-GB" dirty="0"/>
            <a:t>Meetings, events, workshops on topics relevant to the diagnostics sector</a:t>
          </a:r>
          <a:endParaRPr lang="en-US" dirty="0"/>
        </a:p>
      </dgm:t>
    </dgm:pt>
    <dgm:pt modelId="{0A439CAB-2820-481A-83DD-237A67579742}" type="parTrans" cxnId="{C891498E-9A27-4CDF-A3C6-77C44E9A9FAC}">
      <dgm:prSet/>
      <dgm:spPr/>
      <dgm:t>
        <a:bodyPr/>
        <a:lstStyle/>
        <a:p>
          <a:endParaRPr lang="en-US"/>
        </a:p>
      </dgm:t>
    </dgm:pt>
    <dgm:pt modelId="{EBD62C33-2DC3-48AB-95B2-D55F3231192F}" type="sibTrans" cxnId="{C891498E-9A27-4CDF-A3C6-77C44E9A9FAC}">
      <dgm:prSet/>
      <dgm:spPr/>
      <dgm:t>
        <a:bodyPr/>
        <a:lstStyle/>
        <a:p>
          <a:endParaRPr lang="en-US"/>
        </a:p>
      </dgm:t>
    </dgm:pt>
    <dgm:pt modelId="{E4828357-F669-47E5-958D-2731651ED287}" type="pres">
      <dgm:prSet presAssocID="{D6166CA0-9C41-4238-8FD2-4E3E5DF9709B}" presName="vert0" presStyleCnt="0">
        <dgm:presLayoutVars>
          <dgm:dir/>
          <dgm:animOne val="branch"/>
          <dgm:animLvl val="lvl"/>
        </dgm:presLayoutVars>
      </dgm:prSet>
      <dgm:spPr/>
    </dgm:pt>
    <dgm:pt modelId="{3AC063CA-511C-4A09-9326-1FBC6098E32A}" type="pres">
      <dgm:prSet presAssocID="{22847114-DD72-4E26-B73D-4C64DB10DB78}" presName="thickLine" presStyleLbl="alignNode1" presStyleIdx="0" presStyleCnt="3"/>
      <dgm:spPr/>
    </dgm:pt>
    <dgm:pt modelId="{1E7FF98E-CBC6-4515-BC95-9EBA84435466}" type="pres">
      <dgm:prSet presAssocID="{22847114-DD72-4E26-B73D-4C64DB10DB78}" presName="horz1" presStyleCnt="0"/>
      <dgm:spPr/>
    </dgm:pt>
    <dgm:pt modelId="{2541A3C0-4E0B-4271-8CBF-89B8699F9D66}" type="pres">
      <dgm:prSet presAssocID="{22847114-DD72-4E26-B73D-4C64DB10DB78}" presName="tx1" presStyleLbl="revTx" presStyleIdx="0" presStyleCnt="3"/>
      <dgm:spPr/>
    </dgm:pt>
    <dgm:pt modelId="{BDC56010-7838-4F0E-BD7B-2A848339A5CA}" type="pres">
      <dgm:prSet presAssocID="{22847114-DD72-4E26-B73D-4C64DB10DB78}" presName="vert1" presStyleCnt="0"/>
      <dgm:spPr/>
    </dgm:pt>
    <dgm:pt modelId="{4A18EE2B-7125-4F59-8E98-287B96EC9265}" type="pres">
      <dgm:prSet presAssocID="{1B0408AB-676D-4B07-9F75-5478EE9FD40E}" presName="thickLine" presStyleLbl="alignNode1" presStyleIdx="1" presStyleCnt="3"/>
      <dgm:spPr/>
    </dgm:pt>
    <dgm:pt modelId="{95509779-CF32-4553-B29C-25313B1FDF29}" type="pres">
      <dgm:prSet presAssocID="{1B0408AB-676D-4B07-9F75-5478EE9FD40E}" presName="horz1" presStyleCnt="0"/>
      <dgm:spPr/>
    </dgm:pt>
    <dgm:pt modelId="{EF66504D-BF3D-49E6-82DF-F72ECE5F3386}" type="pres">
      <dgm:prSet presAssocID="{1B0408AB-676D-4B07-9F75-5478EE9FD40E}" presName="tx1" presStyleLbl="revTx" presStyleIdx="1" presStyleCnt="3"/>
      <dgm:spPr/>
    </dgm:pt>
    <dgm:pt modelId="{681B27E5-6535-42D2-B0E8-56E122B96C34}" type="pres">
      <dgm:prSet presAssocID="{1B0408AB-676D-4B07-9F75-5478EE9FD40E}" presName="vert1" presStyleCnt="0"/>
      <dgm:spPr/>
    </dgm:pt>
    <dgm:pt modelId="{DF186C4E-F6BC-4BEF-9620-2A426B9FADC9}" type="pres">
      <dgm:prSet presAssocID="{C8A8BED6-1372-4035-929B-EFB19F7C2202}" presName="thickLine" presStyleLbl="alignNode1" presStyleIdx="2" presStyleCnt="3"/>
      <dgm:spPr/>
    </dgm:pt>
    <dgm:pt modelId="{E028BEA9-61ED-424A-9532-8818193A32E2}" type="pres">
      <dgm:prSet presAssocID="{C8A8BED6-1372-4035-929B-EFB19F7C2202}" presName="horz1" presStyleCnt="0"/>
      <dgm:spPr/>
    </dgm:pt>
    <dgm:pt modelId="{94C4AB2B-546A-4341-9917-CCE1F23993BD}" type="pres">
      <dgm:prSet presAssocID="{C8A8BED6-1372-4035-929B-EFB19F7C2202}" presName="tx1" presStyleLbl="revTx" presStyleIdx="2" presStyleCnt="3"/>
      <dgm:spPr/>
    </dgm:pt>
    <dgm:pt modelId="{E29A9AE7-E82C-4CE3-B559-42580AA3CA6C}" type="pres">
      <dgm:prSet presAssocID="{C8A8BED6-1372-4035-929B-EFB19F7C2202}" presName="vert1" presStyleCnt="0"/>
      <dgm:spPr/>
    </dgm:pt>
  </dgm:ptLst>
  <dgm:cxnLst>
    <dgm:cxn modelId="{1C70B604-CA55-4DDA-B3FA-B746895CBB1F}" srcId="{D6166CA0-9C41-4238-8FD2-4E3E5DF9709B}" destId="{1B0408AB-676D-4B07-9F75-5478EE9FD40E}" srcOrd="1" destOrd="0" parTransId="{67877B05-01A5-4913-96AB-D8EB51AACAB4}" sibTransId="{6104237A-0131-458C-948E-3EF0073F0824}"/>
    <dgm:cxn modelId="{492FC631-A548-44DB-BB15-302AD1A097F9}" type="presOf" srcId="{D6166CA0-9C41-4238-8FD2-4E3E5DF9709B}" destId="{E4828357-F669-47E5-958D-2731651ED287}" srcOrd="0" destOrd="0" presId="urn:microsoft.com/office/officeart/2008/layout/LinedList"/>
    <dgm:cxn modelId="{6F27436B-93A8-46E9-97BD-36129E37D805}" srcId="{D6166CA0-9C41-4238-8FD2-4E3E5DF9709B}" destId="{22847114-DD72-4E26-B73D-4C64DB10DB78}" srcOrd="0" destOrd="0" parTransId="{3D5FC863-1830-44BC-919F-A89C906F9A1F}" sibTransId="{688070D1-054B-4773-B08D-82CC13EE4841}"/>
    <dgm:cxn modelId="{0FB3F871-2F79-41BF-A8FB-FB692215DF9F}" type="presOf" srcId="{C8A8BED6-1372-4035-929B-EFB19F7C2202}" destId="{94C4AB2B-546A-4341-9917-CCE1F23993BD}" srcOrd="0" destOrd="0" presId="urn:microsoft.com/office/officeart/2008/layout/LinedList"/>
    <dgm:cxn modelId="{0929DF80-58EE-4D32-8474-FD0249A1F0EE}" type="presOf" srcId="{1B0408AB-676D-4B07-9F75-5478EE9FD40E}" destId="{EF66504D-BF3D-49E6-82DF-F72ECE5F3386}" srcOrd="0" destOrd="0" presId="urn:microsoft.com/office/officeart/2008/layout/LinedList"/>
    <dgm:cxn modelId="{C891498E-9A27-4CDF-A3C6-77C44E9A9FAC}" srcId="{D6166CA0-9C41-4238-8FD2-4E3E5DF9709B}" destId="{C8A8BED6-1372-4035-929B-EFB19F7C2202}" srcOrd="2" destOrd="0" parTransId="{0A439CAB-2820-481A-83DD-237A67579742}" sibTransId="{EBD62C33-2DC3-48AB-95B2-D55F3231192F}"/>
    <dgm:cxn modelId="{0C653CF8-2BCD-43ED-B341-16B451E12771}" type="presOf" srcId="{22847114-DD72-4E26-B73D-4C64DB10DB78}" destId="{2541A3C0-4E0B-4271-8CBF-89B8699F9D66}" srcOrd="0" destOrd="0" presId="urn:microsoft.com/office/officeart/2008/layout/LinedList"/>
    <dgm:cxn modelId="{CC70B7F2-8C24-461C-B729-EF31FAD63B9C}" type="presParOf" srcId="{E4828357-F669-47E5-958D-2731651ED287}" destId="{3AC063CA-511C-4A09-9326-1FBC6098E32A}" srcOrd="0" destOrd="0" presId="urn:microsoft.com/office/officeart/2008/layout/LinedList"/>
    <dgm:cxn modelId="{88F9EC38-1197-4D0B-A9C5-9CAAC8A06B16}" type="presParOf" srcId="{E4828357-F669-47E5-958D-2731651ED287}" destId="{1E7FF98E-CBC6-4515-BC95-9EBA84435466}" srcOrd="1" destOrd="0" presId="urn:microsoft.com/office/officeart/2008/layout/LinedList"/>
    <dgm:cxn modelId="{ECDF2AC3-FC1A-442B-8F52-0CF91FA30CFA}" type="presParOf" srcId="{1E7FF98E-CBC6-4515-BC95-9EBA84435466}" destId="{2541A3C0-4E0B-4271-8CBF-89B8699F9D66}" srcOrd="0" destOrd="0" presId="urn:microsoft.com/office/officeart/2008/layout/LinedList"/>
    <dgm:cxn modelId="{36A59A18-C5F2-4FE2-B1B4-B816D77A1BA3}" type="presParOf" srcId="{1E7FF98E-CBC6-4515-BC95-9EBA84435466}" destId="{BDC56010-7838-4F0E-BD7B-2A848339A5CA}" srcOrd="1" destOrd="0" presId="urn:microsoft.com/office/officeart/2008/layout/LinedList"/>
    <dgm:cxn modelId="{E51CEB8C-9CAF-467E-96F2-225CA33004C4}" type="presParOf" srcId="{E4828357-F669-47E5-958D-2731651ED287}" destId="{4A18EE2B-7125-4F59-8E98-287B96EC9265}" srcOrd="2" destOrd="0" presId="urn:microsoft.com/office/officeart/2008/layout/LinedList"/>
    <dgm:cxn modelId="{02D02C7A-FCE6-44F8-A9A1-E2EB4CB11B21}" type="presParOf" srcId="{E4828357-F669-47E5-958D-2731651ED287}" destId="{95509779-CF32-4553-B29C-25313B1FDF29}" srcOrd="3" destOrd="0" presId="urn:microsoft.com/office/officeart/2008/layout/LinedList"/>
    <dgm:cxn modelId="{F744E320-DC36-414C-933A-08AEFDC0EE47}" type="presParOf" srcId="{95509779-CF32-4553-B29C-25313B1FDF29}" destId="{EF66504D-BF3D-49E6-82DF-F72ECE5F3386}" srcOrd="0" destOrd="0" presId="urn:microsoft.com/office/officeart/2008/layout/LinedList"/>
    <dgm:cxn modelId="{AB4C84F5-00FB-435A-83DF-40E6525320D9}" type="presParOf" srcId="{95509779-CF32-4553-B29C-25313B1FDF29}" destId="{681B27E5-6535-42D2-B0E8-56E122B96C34}" srcOrd="1" destOrd="0" presId="urn:microsoft.com/office/officeart/2008/layout/LinedList"/>
    <dgm:cxn modelId="{BE290C7D-8481-41E8-AC48-997AF49ED3CD}" type="presParOf" srcId="{E4828357-F669-47E5-958D-2731651ED287}" destId="{DF186C4E-F6BC-4BEF-9620-2A426B9FADC9}" srcOrd="4" destOrd="0" presId="urn:microsoft.com/office/officeart/2008/layout/LinedList"/>
    <dgm:cxn modelId="{21A89D7B-051B-48D1-9D01-5172D0F510BD}" type="presParOf" srcId="{E4828357-F669-47E5-958D-2731651ED287}" destId="{E028BEA9-61ED-424A-9532-8818193A32E2}" srcOrd="5" destOrd="0" presId="urn:microsoft.com/office/officeart/2008/layout/LinedList"/>
    <dgm:cxn modelId="{40C9F858-53E4-4912-98AE-A751B736BE8C}" type="presParOf" srcId="{E028BEA9-61ED-424A-9532-8818193A32E2}" destId="{94C4AB2B-546A-4341-9917-CCE1F23993BD}" srcOrd="0" destOrd="0" presId="urn:microsoft.com/office/officeart/2008/layout/LinedList"/>
    <dgm:cxn modelId="{0B985221-6B79-484C-B5D5-B3E15EE3757F}" type="presParOf" srcId="{E028BEA9-61ED-424A-9532-8818193A32E2}" destId="{E29A9AE7-E82C-4CE3-B559-42580AA3CA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063CA-511C-4A09-9326-1FBC6098E32A}">
      <dsp:nvSpPr>
        <dsp:cNvPr id="0" name=""/>
        <dsp:cNvSpPr/>
      </dsp:nvSpPr>
      <dsp:spPr>
        <a:xfrm>
          <a:off x="0" y="2391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1A3C0-4E0B-4271-8CBF-89B8699F9D66}">
      <dsp:nvSpPr>
        <dsp:cNvPr id="0" name=""/>
        <dsp:cNvSpPr/>
      </dsp:nvSpPr>
      <dsp:spPr>
        <a:xfrm>
          <a:off x="0" y="2391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Project uses electrokinetic forces created by a salt gradient to enhance sensitivity of a lateral flow test for malaria </a:t>
          </a:r>
          <a:endParaRPr lang="en-US" sz="3200" kern="1200" dirty="0"/>
        </a:p>
      </dsp:txBody>
      <dsp:txXfrm>
        <a:off x="0" y="2391"/>
        <a:ext cx="9441168" cy="1631031"/>
      </dsp:txXfrm>
    </dsp:sp>
    <dsp:sp modelId="{4A18EE2B-7125-4F59-8E98-287B96EC9265}">
      <dsp:nvSpPr>
        <dsp:cNvPr id="0" name=""/>
        <dsp:cNvSpPr/>
      </dsp:nvSpPr>
      <dsp:spPr>
        <a:xfrm>
          <a:off x="0" y="1633423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6504D-BF3D-49E6-82DF-F72ECE5F3386}">
      <dsp:nvSpPr>
        <dsp:cNvPr id="0" name=""/>
        <dsp:cNvSpPr/>
      </dsp:nvSpPr>
      <dsp:spPr>
        <a:xfrm>
          <a:off x="0" y="1633423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Huge demand for low cost, sensitive assays for malaria in affected parts of the world</a:t>
          </a:r>
          <a:endParaRPr lang="en-US" sz="3200" kern="1200" dirty="0"/>
        </a:p>
      </dsp:txBody>
      <dsp:txXfrm>
        <a:off x="0" y="1633423"/>
        <a:ext cx="9441168" cy="1631031"/>
      </dsp:txXfrm>
    </dsp:sp>
    <dsp:sp modelId="{DF186C4E-F6BC-4BEF-9620-2A426B9FADC9}">
      <dsp:nvSpPr>
        <dsp:cNvPr id="0" name=""/>
        <dsp:cNvSpPr/>
      </dsp:nvSpPr>
      <dsp:spPr>
        <a:xfrm>
          <a:off x="0" y="3264455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4AB2B-546A-4341-9917-CCE1F23993BD}">
      <dsp:nvSpPr>
        <dsp:cNvPr id="0" name=""/>
        <dsp:cNvSpPr/>
      </dsp:nvSpPr>
      <dsp:spPr>
        <a:xfrm>
          <a:off x="0" y="3264455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Low cost testing in local settings is essential for screening remote communities, allowing timely treatment</a:t>
          </a:r>
        </a:p>
      </dsp:txBody>
      <dsp:txXfrm>
        <a:off x="0" y="3264455"/>
        <a:ext cx="9441168" cy="1631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063CA-511C-4A09-9326-1FBC6098E32A}">
      <dsp:nvSpPr>
        <dsp:cNvPr id="0" name=""/>
        <dsp:cNvSpPr/>
      </dsp:nvSpPr>
      <dsp:spPr>
        <a:xfrm>
          <a:off x="0" y="2391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1A3C0-4E0B-4271-8CBF-89B8699F9D66}">
      <dsp:nvSpPr>
        <dsp:cNvPr id="0" name=""/>
        <dsp:cNvSpPr/>
      </dsp:nvSpPr>
      <dsp:spPr>
        <a:xfrm>
          <a:off x="0" y="2391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Improving uptake of HPV primary cervical screening using a clinically-validated, self-sampling diagnostic tampon</a:t>
          </a:r>
          <a:endParaRPr lang="en-US" sz="3200" kern="1200" dirty="0"/>
        </a:p>
      </dsp:txBody>
      <dsp:txXfrm>
        <a:off x="0" y="2391"/>
        <a:ext cx="9441168" cy="1631031"/>
      </dsp:txXfrm>
    </dsp:sp>
    <dsp:sp modelId="{4A18EE2B-7125-4F59-8E98-287B96EC9265}">
      <dsp:nvSpPr>
        <dsp:cNvPr id="0" name=""/>
        <dsp:cNvSpPr/>
      </dsp:nvSpPr>
      <dsp:spPr>
        <a:xfrm>
          <a:off x="0" y="1633423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6504D-BF3D-49E6-82DF-F72ECE5F3386}">
      <dsp:nvSpPr>
        <dsp:cNvPr id="0" name=""/>
        <dsp:cNvSpPr/>
      </dsp:nvSpPr>
      <dsp:spPr>
        <a:xfrm>
          <a:off x="0" y="1633423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Low participation in screening programmes among women in deprived communities</a:t>
          </a:r>
          <a:endParaRPr lang="en-US" sz="3200" kern="1200" dirty="0"/>
        </a:p>
      </dsp:txBody>
      <dsp:txXfrm>
        <a:off x="0" y="1633423"/>
        <a:ext cx="9441168" cy="1631031"/>
      </dsp:txXfrm>
    </dsp:sp>
    <dsp:sp modelId="{DF186C4E-F6BC-4BEF-9620-2A426B9FADC9}">
      <dsp:nvSpPr>
        <dsp:cNvPr id="0" name=""/>
        <dsp:cNvSpPr/>
      </dsp:nvSpPr>
      <dsp:spPr>
        <a:xfrm>
          <a:off x="0" y="3264455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4AB2B-546A-4341-9917-CCE1F23993BD}">
      <dsp:nvSpPr>
        <dsp:cNvPr id="0" name=""/>
        <dsp:cNvSpPr/>
      </dsp:nvSpPr>
      <dsp:spPr>
        <a:xfrm>
          <a:off x="0" y="3264455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Project will generate quantitative and qualitative evidence base needed to optimise implementation, improve uptake, and reduce inequalities</a:t>
          </a:r>
          <a:endParaRPr lang="en-US" sz="3200" kern="1200" dirty="0"/>
        </a:p>
      </dsp:txBody>
      <dsp:txXfrm>
        <a:off x="0" y="3264455"/>
        <a:ext cx="9441168" cy="16310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063CA-511C-4A09-9326-1FBC6098E32A}">
      <dsp:nvSpPr>
        <dsp:cNvPr id="0" name=""/>
        <dsp:cNvSpPr/>
      </dsp:nvSpPr>
      <dsp:spPr>
        <a:xfrm>
          <a:off x="0" y="2391"/>
          <a:ext cx="101706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1A3C0-4E0B-4271-8CBF-89B8699F9D66}">
      <dsp:nvSpPr>
        <dsp:cNvPr id="0" name=""/>
        <dsp:cNvSpPr/>
      </dsp:nvSpPr>
      <dsp:spPr>
        <a:xfrm>
          <a:off x="0" y="2391"/>
          <a:ext cx="10170654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Reducing inequalities in dementia care</a:t>
          </a:r>
          <a:endParaRPr lang="en-US" sz="3800" kern="1200" dirty="0"/>
        </a:p>
      </dsp:txBody>
      <dsp:txXfrm>
        <a:off x="0" y="2391"/>
        <a:ext cx="10170654" cy="1631031"/>
      </dsp:txXfrm>
    </dsp:sp>
    <dsp:sp modelId="{4A18EE2B-7125-4F59-8E98-287B96EC9265}">
      <dsp:nvSpPr>
        <dsp:cNvPr id="0" name=""/>
        <dsp:cNvSpPr/>
      </dsp:nvSpPr>
      <dsp:spPr>
        <a:xfrm>
          <a:off x="0" y="1633423"/>
          <a:ext cx="101706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6504D-BF3D-49E6-82DF-F72ECE5F3386}">
      <dsp:nvSpPr>
        <dsp:cNvPr id="0" name=""/>
        <dsp:cNvSpPr/>
      </dsp:nvSpPr>
      <dsp:spPr>
        <a:xfrm>
          <a:off x="0" y="1633423"/>
          <a:ext cx="10170654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Combining cognitive testing, blood biomarkers and low field MRI scans for diagnosis of dementia</a:t>
          </a:r>
          <a:endParaRPr lang="en-US" sz="3800" kern="1200" dirty="0"/>
        </a:p>
      </dsp:txBody>
      <dsp:txXfrm>
        <a:off x="0" y="1633423"/>
        <a:ext cx="10170654" cy="1631031"/>
      </dsp:txXfrm>
    </dsp:sp>
    <dsp:sp modelId="{DF186C4E-F6BC-4BEF-9620-2A426B9FADC9}">
      <dsp:nvSpPr>
        <dsp:cNvPr id="0" name=""/>
        <dsp:cNvSpPr/>
      </dsp:nvSpPr>
      <dsp:spPr>
        <a:xfrm>
          <a:off x="0" y="3264455"/>
          <a:ext cx="101706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4AB2B-546A-4341-9917-CCE1F23993BD}">
      <dsp:nvSpPr>
        <dsp:cNvPr id="0" name=""/>
        <dsp:cNvSpPr/>
      </dsp:nvSpPr>
      <dsp:spPr>
        <a:xfrm>
          <a:off x="0" y="3264455"/>
          <a:ext cx="10170654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Aim to have MRI scanner in van to take scanning into the community</a:t>
          </a:r>
        </a:p>
      </dsp:txBody>
      <dsp:txXfrm>
        <a:off x="0" y="3264455"/>
        <a:ext cx="10170654" cy="16310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063CA-511C-4A09-9326-1FBC6098E32A}">
      <dsp:nvSpPr>
        <dsp:cNvPr id="0" name=""/>
        <dsp:cNvSpPr/>
      </dsp:nvSpPr>
      <dsp:spPr>
        <a:xfrm>
          <a:off x="0" y="2391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1A3C0-4E0B-4271-8CBF-89B8699F9D66}">
      <dsp:nvSpPr>
        <dsp:cNvPr id="0" name=""/>
        <dsp:cNvSpPr/>
      </dsp:nvSpPr>
      <dsp:spPr>
        <a:xfrm>
          <a:off x="0" y="0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Continuous monitoring of hormones in the blood stream – so important for management of multiple conditions</a:t>
          </a:r>
          <a:endParaRPr lang="en-US" sz="2900" kern="1200" dirty="0"/>
        </a:p>
      </dsp:txBody>
      <dsp:txXfrm>
        <a:off x="0" y="0"/>
        <a:ext cx="9441168" cy="1631031"/>
      </dsp:txXfrm>
    </dsp:sp>
    <dsp:sp modelId="{4A18EE2B-7125-4F59-8E98-287B96EC9265}">
      <dsp:nvSpPr>
        <dsp:cNvPr id="0" name=""/>
        <dsp:cNvSpPr/>
      </dsp:nvSpPr>
      <dsp:spPr>
        <a:xfrm>
          <a:off x="0" y="1633423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6504D-BF3D-49E6-82DF-F72ECE5F3386}">
      <dsp:nvSpPr>
        <dsp:cNvPr id="0" name=""/>
        <dsp:cNvSpPr/>
      </dsp:nvSpPr>
      <dsp:spPr>
        <a:xfrm>
          <a:off x="0" y="1633423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Innovative wearable device collecting regular data over time on hormone concentrations. Potential for use with other biomarkers. </a:t>
          </a:r>
          <a:endParaRPr lang="en-US" sz="2900" kern="1200" dirty="0"/>
        </a:p>
      </dsp:txBody>
      <dsp:txXfrm>
        <a:off x="0" y="1633423"/>
        <a:ext cx="9441168" cy="1631031"/>
      </dsp:txXfrm>
    </dsp:sp>
    <dsp:sp modelId="{DF186C4E-F6BC-4BEF-9620-2A426B9FADC9}">
      <dsp:nvSpPr>
        <dsp:cNvPr id="0" name=""/>
        <dsp:cNvSpPr/>
      </dsp:nvSpPr>
      <dsp:spPr>
        <a:xfrm>
          <a:off x="0" y="3264455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4AB2B-546A-4341-9917-CCE1F23993BD}">
      <dsp:nvSpPr>
        <dsp:cNvPr id="0" name=""/>
        <dsp:cNvSpPr/>
      </dsp:nvSpPr>
      <dsp:spPr>
        <a:xfrm>
          <a:off x="0" y="3264455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Building data set for the individual and correlating with symptoms and well-being</a:t>
          </a:r>
        </a:p>
      </dsp:txBody>
      <dsp:txXfrm>
        <a:off x="0" y="3264455"/>
        <a:ext cx="9441168" cy="16310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063CA-511C-4A09-9326-1FBC6098E32A}">
      <dsp:nvSpPr>
        <dsp:cNvPr id="0" name=""/>
        <dsp:cNvSpPr/>
      </dsp:nvSpPr>
      <dsp:spPr>
        <a:xfrm>
          <a:off x="0" y="2391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1A3C0-4E0B-4271-8CBF-89B8699F9D66}">
      <dsp:nvSpPr>
        <dsp:cNvPr id="0" name=""/>
        <dsp:cNvSpPr/>
      </dsp:nvSpPr>
      <dsp:spPr>
        <a:xfrm>
          <a:off x="0" y="2391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Grant funding</a:t>
          </a:r>
          <a:endParaRPr lang="en-US" sz="4500" kern="1200" dirty="0"/>
        </a:p>
      </dsp:txBody>
      <dsp:txXfrm>
        <a:off x="0" y="2391"/>
        <a:ext cx="9441168" cy="1631031"/>
      </dsp:txXfrm>
    </dsp:sp>
    <dsp:sp modelId="{4A18EE2B-7125-4F59-8E98-287B96EC9265}">
      <dsp:nvSpPr>
        <dsp:cNvPr id="0" name=""/>
        <dsp:cNvSpPr/>
      </dsp:nvSpPr>
      <dsp:spPr>
        <a:xfrm>
          <a:off x="0" y="1633423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6504D-BF3D-49E6-82DF-F72ECE5F3386}">
      <dsp:nvSpPr>
        <dsp:cNvPr id="0" name=""/>
        <dsp:cNvSpPr/>
      </dsp:nvSpPr>
      <dsp:spPr>
        <a:xfrm>
          <a:off x="0" y="1633423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Sign-posting to other sources of information and support</a:t>
          </a:r>
          <a:endParaRPr lang="en-US" sz="4500" kern="1200" dirty="0"/>
        </a:p>
      </dsp:txBody>
      <dsp:txXfrm>
        <a:off x="0" y="1633423"/>
        <a:ext cx="9441168" cy="1631031"/>
      </dsp:txXfrm>
    </dsp:sp>
    <dsp:sp modelId="{DF186C4E-F6BC-4BEF-9620-2A426B9FADC9}">
      <dsp:nvSpPr>
        <dsp:cNvPr id="0" name=""/>
        <dsp:cNvSpPr/>
      </dsp:nvSpPr>
      <dsp:spPr>
        <a:xfrm>
          <a:off x="0" y="3264455"/>
          <a:ext cx="94411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4AB2B-546A-4341-9917-CCE1F23993BD}">
      <dsp:nvSpPr>
        <dsp:cNvPr id="0" name=""/>
        <dsp:cNvSpPr/>
      </dsp:nvSpPr>
      <dsp:spPr>
        <a:xfrm>
          <a:off x="0" y="3264455"/>
          <a:ext cx="9441168" cy="1631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Meetings, events, workshops on topics relevant to the diagnostics sector</a:t>
          </a:r>
          <a:endParaRPr lang="en-US" sz="4500" kern="1200" dirty="0"/>
        </a:p>
      </dsp:txBody>
      <dsp:txXfrm>
        <a:off x="0" y="3264455"/>
        <a:ext cx="9441168" cy="1631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08BB16E-68C4-4A4C-1BCF-AABEFDB180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64A9A7-F1B9-DA73-AB3D-0C3B5E0B16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C3DFD-15A2-4CF4-A4A3-330B07CCD9A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414911-10D2-EFA9-257C-2D5E7CFED0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0DC573-6732-6C60-7E64-B27BFE9405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E068F-7DA3-42B9-B153-D809A731F7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576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2A4C1-88A0-411D-82EB-E229615235C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5FA59-5608-44E3-84F4-C21385E534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56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940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989E-CA8B-FEFF-8323-EBECEDDF2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7300FA-34BE-7967-CEC3-ABA3FC720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9651B-6EF9-94D0-6482-E7A61FEA7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4C878-FD92-596A-08D2-D62E6B80E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956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1E770-AF69-5E02-EBB1-ABB5BD7F8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41E41-CA54-F8AA-EECF-97A62C500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7B5740-65AF-630A-C30D-A845B18D5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3478D-3782-0428-85E8-A9488471E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885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CFE20-2741-F578-6313-72A28584C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21E6B-EA96-7A5F-F4D3-4284D9D066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40020-6107-35D8-A998-6CF8CF310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9DD8E-CB33-7174-9A1F-8B7F3A1B90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284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865C-951C-B33C-10CF-5B1C8FB3C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F599F2-4922-4019-76A0-36BA02EA3F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0875" y="630238"/>
            <a:ext cx="5486400" cy="30861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F3295-834E-F229-E64A-BFCE57565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545" y="3962400"/>
            <a:ext cx="5486400" cy="360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47591-B378-A2B0-9608-F97F40D53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713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9A673-02DC-D5BE-D57D-2B047EF5E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BA5178-8515-51A7-1CDC-515C4CE053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0875" y="630238"/>
            <a:ext cx="5486400" cy="30861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006AB-BDE9-DB99-CB55-50FEF4FC3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545" y="3962400"/>
            <a:ext cx="5486400" cy="360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03EBB-F470-DA75-C371-231741028E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46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1948C-8F9D-32CC-D047-0C89C87F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C5E8F1-865C-7867-FC0D-E348FB52F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381000"/>
            <a:ext cx="4038600" cy="22717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936C5A-F95B-33D1-7205-7F52613BF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48000"/>
            <a:ext cx="5486400" cy="360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0DB4C-8CF0-3B19-E3BB-C182BD13F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732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78F3C-DFAC-64EB-E301-0C7936F9B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6533E1-BB1F-BE4C-014C-1B74A9182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381000"/>
            <a:ext cx="4038600" cy="22717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7A5DAA-E9DE-E750-D23C-EAD8545E1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48000"/>
            <a:ext cx="5486400" cy="360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BE11F-57F2-25D1-D9B7-CD489E83C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657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88485-4A08-A05F-EE89-971C0C6C8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0DE48C-6BDA-0B38-D780-BBFBA33ED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381000"/>
            <a:ext cx="4038600" cy="22717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7F5BE-5884-C753-0917-CEDC4C7C8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48000"/>
            <a:ext cx="5486400" cy="3600450"/>
          </a:xfrm>
        </p:spPr>
        <p:txBody>
          <a:bodyPr/>
          <a:lstStyle/>
          <a:p>
            <a:pPr algn="l"/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77E80-B371-4734-DA1F-926C8A887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744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86B82-5E3C-BD44-DE44-0EA0295A2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AAD5F-8FCA-1D82-13C4-773E61314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381000"/>
            <a:ext cx="4038600" cy="22717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0A04F-F1A7-0C34-2653-1A5BF7AFF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48000"/>
            <a:ext cx="5486400" cy="36004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AF221-4BE9-44F0-0463-934DB393A6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33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DCFB8-C6BF-A598-F760-0FA7C52E3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469E16-2A78-7B71-225C-33304BA1D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381000"/>
            <a:ext cx="4038600" cy="22717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3C09C-C317-E758-B375-B0A4DD8F0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48000"/>
            <a:ext cx="5486400" cy="3600450"/>
          </a:xfrm>
        </p:spPr>
        <p:txBody>
          <a:bodyPr/>
          <a:lstStyle/>
          <a:p>
            <a:pPr algn="l"/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6A642-8C79-3B70-5783-EE78B86458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42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7EBB1-72CF-4ED9-F7AD-291D3D7B8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245363-34DE-3237-87A8-44A723BAB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E132E7-1AF4-70C9-A22B-56685F42C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6C5A7-5749-196E-1703-5FB74A243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33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157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108E8-2D8A-485F-B5AF-5AA397C70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1B7C2-BC11-AAF3-40C0-73DA13EB7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33C49-6536-39D7-8C26-FA19B6E83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BCDF3-761B-ABAE-B432-B246346FC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5FA59-5608-44E3-84F4-C21385E534D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47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sv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2.png"/><Relationship Id="rId5" Type="http://schemas.openxmlformats.org/officeDocument/2006/relationships/diagramData" Target="../diagrams/data1.xml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svg"/><Relationship Id="rId7" Type="http://schemas.openxmlformats.org/officeDocument/2006/relationships/diagramColors" Target="../diagrams/colors2.xml"/><Relationship Id="rId12" Type="http://schemas.openxmlformats.org/officeDocument/2006/relationships/hyperlink" Target="https://news.sutterhealthplan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4.jpg"/><Relationship Id="rId5" Type="http://schemas.openxmlformats.org/officeDocument/2006/relationships/diagramLayout" Target="../diagrams/layout2.xml"/><Relationship Id="rId10" Type="http://schemas.openxmlformats.org/officeDocument/2006/relationships/image" Target="../media/image12.png"/><Relationship Id="rId4" Type="http://schemas.openxmlformats.org/officeDocument/2006/relationships/diagramData" Target="../diagrams/data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19.png"/><Relationship Id="rId3" Type="http://schemas.openxmlformats.org/officeDocument/2006/relationships/image" Target="../media/image5.svg"/><Relationship Id="rId7" Type="http://schemas.openxmlformats.org/officeDocument/2006/relationships/diagramColors" Target="../diagrams/colors3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7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6.jpeg"/><Relationship Id="rId4" Type="http://schemas.openxmlformats.org/officeDocument/2006/relationships/diagramData" Target="../diagrams/data3.xml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24.png"/><Relationship Id="rId3" Type="http://schemas.openxmlformats.org/officeDocument/2006/relationships/image" Target="../media/image20.svg"/><Relationship Id="rId7" Type="http://schemas.openxmlformats.org/officeDocument/2006/relationships/diagramColors" Target="../diagrams/colors4.xm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2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21.png"/><Relationship Id="rId4" Type="http://schemas.openxmlformats.org/officeDocument/2006/relationships/diagramData" Target="../diagrams/data4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5.sv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0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hyperlink" Target="https://www.cadda.org/fundin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http://www.cadda.org/join-u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036037">
            <a:off x="16420234" y="-1717598"/>
            <a:ext cx="3735531" cy="373553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2700000">
            <a:off x="-1929195" y="8389571"/>
            <a:ext cx="3735531" cy="37355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4523737">
            <a:off x="10942397" y="6393439"/>
            <a:ext cx="5729722" cy="5729722"/>
          </a:xfrm>
          <a:custGeom>
            <a:avLst/>
            <a:gdLst/>
            <a:ahLst/>
            <a:cxnLst/>
            <a:rect l="l" t="t" r="r" b="b"/>
            <a:pathLst>
              <a:path w="5729722" h="5729722">
                <a:moveTo>
                  <a:pt x="0" y="0"/>
                </a:moveTo>
                <a:lnTo>
                  <a:pt x="5729722" y="0"/>
                </a:lnTo>
                <a:lnTo>
                  <a:pt x="5729722" y="5729722"/>
                </a:lnTo>
                <a:lnTo>
                  <a:pt x="0" y="57297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3201247" y="6362700"/>
            <a:ext cx="5712645" cy="4329097"/>
            <a:chOff x="0" y="0"/>
            <a:chExt cx="13244690" cy="9628901"/>
          </a:xfrm>
        </p:grpSpPr>
        <p:sp>
          <p:nvSpPr>
            <p:cNvPr id="10" name="TextBox 10"/>
            <p:cNvSpPr txBox="1"/>
            <p:nvPr/>
          </p:nvSpPr>
          <p:spPr>
            <a:xfrm>
              <a:off x="3815633" y="6944770"/>
              <a:ext cx="8798932" cy="26841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175"/>
                </a:lnSpc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15633" y="5334157"/>
              <a:ext cx="3705048" cy="1043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61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13244690" cy="4768088"/>
            </a:xfrm>
            <a:custGeom>
              <a:avLst/>
              <a:gdLst/>
              <a:ahLst/>
              <a:cxnLst/>
              <a:rect l="l" t="t" r="r" b="b"/>
              <a:pathLst>
                <a:path w="13244690" h="4768088">
                  <a:moveTo>
                    <a:pt x="0" y="0"/>
                  </a:moveTo>
                  <a:lnTo>
                    <a:pt x="13244690" y="0"/>
                  </a:lnTo>
                  <a:lnTo>
                    <a:pt x="13244690" y="4768088"/>
                  </a:lnTo>
                  <a:lnTo>
                    <a:pt x="0" y="4768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" name="Freeform 13"/>
          <p:cNvSpPr/>
          <p:nvPr/>
        </p:nvSpPr>
        <p:spPr>
          <a:xfrm rot="4523737">
            <a:off x="980910" y="-1336379"/>
            <a:ext cx="2120279" cy="2120279"/>
          </a:xfrm>
          <a:custGeom>
            <a:avLst/>
            <a:gdLst/>
            <a:ahLst/>
            <a:cxnLst/>
            <a:rect l="l" t="t" r="r" b="b"/>
            <a:pathLst>
              <a:path w="2120279" h="2120279">
                <a:moveTo>
                  <a:pt x="0" y="0"/>
                </a:moveTo>
                <a:lnTo>
                  <a:pt x="2120280" y="0"/>
                </a:lnTo>
                <a:lnTo>
                  <a:pt x="2120280" y="2120280"/>
                </a:lnTo>
                <a:lnTo>
                  <a:pt x="0" y="212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0312605" y="1666218"/>
            <a:ext cx="7592112" cy="7592082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 rot="-84000">
              <a:off x="-20" y="-19"/>
              <a:ext cx="6350038" cy="6350012"/>
            </a:xfrm>
            <a:custGeom>
              <a:avLst/>
              <a:gdLst/>
              <a:ahLst/>
              <a:cxnLst/>
              <a:rect l="l" t="t" r="r" b="b"/>
              <a:pathLst>
                <a:path w="6350038" h="6350012">
                  <a:moveTo>
                    <a:pt x="6349071" y="3252617"/>
                  </a:moveTo>
                  <a:cubicBezTo>
                    <a:pt x="6306231" y="5005519"/>
                    <a:pt x="4850401" y="6391887"/>
                    <a:pt x="3097448" y="6349046"/>
                  </a:cubicBezTo>
                  <a:cubicBezTo>
                    <a:pt x="1344470" y="6306204"/>
                    <a:pt x="-41873" y="4850374"/>
                    <a:pt x="967" y="3097472"/>
                  </a:cubicBezTo>
                  <a:cubicBezTo>
                    <a:pt x="43809" y="1344481"/>
                    <a:pt x="1499614" y="-41875"/>
                    <a:pt x="3252592" y="967"/>
                  </a:cubicBezTo>
                  <a:cubicBezTo>
                    <a:pt x="5005570" y="43809"/>
                    <a:pt x="6391913" y="1499626"/>
                    <a:pt x="6349071" y="3252617"/>
                  </a:cubicBezTo>
                  <a:close/>
                </a:path>
              </a:pathLst>
            </a:custGeom>
            <a:blipFill>
              <a:blip r:embed="rId5"/>
              <a:stretch>
                <a:fillRect l="-68120" t="-5882" b="-801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652376" y="9117178"/>
            <a:ext cx="7986614" cy="584775"/>
            <a:chOff x="0" y="0"/>
            <a:chExt cx="11512418" cy="877829"/>
          </a:xfrm>
        </p:grpSpPr>
        <p:sp>
          <p:nvSpPr>
            <p:cNvPr id="17" name="Freeform 17"/>
            <p:cNvSpPr/>
            <p:nvPr/>
          </p:nvSpPr>
          <p:spPr>
            <a:xfrm>
              <a:off x="5664659" y="0"/>
              <a:ext cx="5847759" cy="877829"/>
            </a:xfrm>
            <a:custGeom>
              <a:avLst/>
              <a:gdLst/>
              <a:ahLst/>
              <a:cxnLst/>
              <a:rect l="l" t="t" r="r" b="b"/>
              <a:pathLst>
                <a:path w="5847759" h="877829">
                  <a:moveTo>
                    <a:pt x="0" y="0"/>
                  </a:moveTo>
                  <a:lnTo>
                    <a:pt x="5847759" y="0"/>
                  </a:lnTo>
                  <a:lnTo>
                    <a:pt x="5847759" y="877829"/>
                  </a:lnTo>
                  <a:lnTo>
                    <a:pt x="0" y="877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015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5361616" cy="877829"/>
            </a:xfrm>
            <a:custGeom>
              <a:avLst/>
              <a:gdLst/>
              <a:ahLst/>
              <a:cxnLst/>
              <a:rect l="l" t="t" r="r" b="b"/>
              <a:pathLst>
                <a:path w="5361616" h="877829">
                  <a:moveTo>
                    <a:pt x="0" y="0"/>
                  </a:moveTo>
                  <a:lnTo>
                    <a:pt x="5361616" y="0"/>
                  </a:lnTo>
                  <a:lnTo>
                    <a:pt x="5361616" y="877829"/>
                  </a:lnTo>
                  <a:lnTo>
                    <a:pt x="0" y="877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1829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5F0A164-9022-8517-0003-A9C46C78B7A1}"/>
              </a:ext>
            </a:extLst>
          </p:cNvPr>
          <p:cNvSpPr txBox="1"/>
          <p:nvPr/>
        </p:nvSpPr>
        <p:spPr>
          <a:xfrm>
            <a:off x="1028701" y="1409700"/>
            <a:ext cx="10477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Equity, Partnership and Participation in Applied 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367FF7-F987-BA1D-1F2D-48B291CC0C61}"/>
              </a:ext>
            </a:extLst>
          </p:cNvPr>
          <p:cNvSpPr txBox="1"/>
          <p:nvPr/>
        </p:nvSpPr>
        <p:spPr>
          <a:xfrm>
            <a:off x="1028701" y="3019312"/>
            <a:ext cx="104775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CADDA, Diagnostics and the drive towards health equity </a:t>
            </a:r>
          </a:p>
          <a:p>
            <a:r>
              <a:rPr lang="en-GB" sz="3600" b="1" dirty="0"/>
              <a:t>Dr Paul Meakin, Project Director, CADDA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D318E-CDB6-6390-B8EC-51BDD32F6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111BEE6-F22F-6F30-A8C8-A1C4DCC80E4E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2415EC9-4C2A-C136-DEDF-7887E94C5436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32A9D8B-683F-CA06-F1C5-45A372F9C4DE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C971FB32-08BC-C93E-7B19-67B2DB793AA5}"/>
              </a:ext>
            </a:extLst>
          </p:cNvPr>
          <p:cNvSpPr txBox="1"/>
          <p:nvPr/>
        </p:nvSpPr>
        <p:spPr>
          <a:xfrm>
            <a:off x="1517559" y="3113133"/>
            <a:ext cx="9941150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Diagnostics as a tool in health equity and inclusivity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A26B5DE-1B0E-C12A-E803-F9C1C65E433B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BA65CAA-B8E4-CA6F-BB27-A6DEA7C0F1D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87409B7-6AAF-43C6-70D9-CBEA4BE84D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D4DB086F-4FB3-7A88-E5AA-4C4FE4D8A0FF}"/>
              </a:ext>
            </a:extLst>
          </p:cNvPr>
          <p:cNvSpPr/>
          <p:nvPr/>
        </p:nvSpPr>
        <p:spPr>
          <a:xfrm rot="5400000">
            <a:off x="571553" y="3489631"/>
            <a:ext cx="848483" cy="630460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06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ED737B-5DCD-CFF8-5472-362DE015E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D836CF3-602D-469B-59CE-8D23C883FE54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F032EAC-8D35-C02B-2BDF-6F58CFA0A645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6AA7EA8-C398-5618-9130-46E4607DE874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828FC7A1-B9C0-7A30-7371-030FC633E220}"/>
              </a:ext>
            </a:extLst>
          </p:cNvPr>
          <p:cNvSpPr txBox="1"/>
          <p:nvPr/>
        </p:nvSpPr>
        <p:spPr>
          <a:xfrm>
            <a:off x="1654133" y="1698183"/>
            <a:ext cx="9941150" cy="665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 CADDA?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F735582-39D1-BBAE-5869-EF23CE3097AE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1D8A93D-6A1E-002D-DE4E-422A19D2B12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0AC3479-B4DA-9717-6D53-039871EE8C6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18B86ABD-2A35-5499-986E-24447C7C7302}"/>
              </a:ext>
            </a:extLst>
          </p:cNvPr>
          <p:cNvSpPr/>
          <p:nvPr/>
        </p:nvSpPr>
        <p:spPr>
          <a:xfrm rot="5400000">
            <a:off x="571553" y="3489631"/>
            <a:ext cx="848483" cy="630460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5DC718E-8674-1CDA-4877-70B75190640F}"/>
              </a:ext>
            </a:extLst>
          </p:cNvPr>
          <p:cNvSpPr txBox="1"/>
          <p:nvPr/>
        </p:nvSpPr>
        <p:spPr>
          <a:xfrm>
            <a:off x="1654132" y="3438205"/>
            <a:ext cx="9941149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entre for </a:t>
            </a:r>
            <a:r>
              <a:rPr lang="en-US" sz="3200" b="1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dvanced </a:t>
            </a:r>
            <a:r>
              <a:rPr lang="en-US" sz="3200" b="1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iagnostic </a:t>
            </a:r>
            <a:r>
              <a:rPr lang="en-US" sz="3200" b="1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evelopment and </a:t>
            </a:r>
            <a:r>
              <a:rPr lang="en-US" sz="3200" b="1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pplication</a:t>
            </a:r>
            <a:r>
              <a:rPr lang="en-US" sz="24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0B71A98C-0B64-8961-0EE1-CB3D9B0CC141}"/>
              </a:ext>
            </a:extLst>
          </p:cNvPr>
          <p:cNvSpPr/>
          <p:nvPr/>
        </p:nvSpPr>
        <p:spPr>
          <a:xfrm rot="5400000">
            <a:off x="693049" y="5101020"/>
            <a:ext cx="690161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E4A117A3-BBCC-C83A-30F8-C675310934D6}"/>
              </a:ext>
            </a:extLst>
          </p:cNvPr>
          <p:cNvSpPr/>
          <p:nvPr/>
        </p:nvSpPr>
        <p:spPr>
          <a:xfrm rot="5400000">
            <a:off x="650712" y="6503053"/>
            <a:ext cx="690163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0655A0F-CC48-3CE2-6404-9FBA2F269811}"/>
              </a:ext>
            </a:extLst>
          </p:cNvPr>
          <p:cNvSpPr/>
          <p:nvPr/>
        </p:nvSpPr>
        <p:spPr>
          <a:xfrm rot="5400000">
            <a:off x="701514" y="7920679"/>
            <a:ext cx="690163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B28B2288-7662-FABC-D558-04AFBB34CFE7}"/>
              </a:ext>
            </a:extLst>
          </p:cNvPr>
          <p:cNvSpPr txBox="1"/>
          <p:nvPr/>
        </p:nvSpPr>
        <p:spPr>
          <a:xfrm>
            <a:off x="1517559" y="4762500"/>
            <a:ext cx="99411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Four-year, £8 million initiative funded by Research England and the participating universities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BD1E9085-2F8D-F10E-9832-E8AA5F87EBFE}"/>
              </a:ext>
            </a:extLst>
          </p:cNvPr>
          <p:cNvSpPr txBox="1"/>
          <p:nvPr/>
        </p:nvSpPr>
        <p:spPr>
          <a:xfrm>
            <a:off x="1551291" y="6309920"/>
            <a:ext cx="99411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Led by the University of Kent, in conjunction with University of Manchester and University College London 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7DD82580-F5EE-3FCD-4E6C-7E4651EC2DB4}"/>
              </a:ext>
            </a:extLst>
          </p:cNvPr>
          <p:cNvSpPr txBox="1"/>
          <p:nvPr/>
        </p:nvSpPr>
        <p:spPr>
          <a:xfrm>
            <a:off x="1517559" y="7807509"/>
            <a:ext cx="99411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Ambition is to stimulate and support academic-industry collaborations to benefit the UK diagnostics sector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" name="Picture 14" descr="Hand holding blood samples">
            <a:extLst>
              <a:ext uri="{FF2B5EF4-FFF2-40B4-BE49-F238E27FC236}">
                <a16:creationId xmlns:a16="http://schemas.microsoft.com/office/drawing/2014/main" id="{0DD94FF2-FBAC-9F70-7628-2E531C5265CB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708" y="2508154"/>
            <a:ext cx="5870695" cy="57613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4625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F61E29-2497-BF03-6B9E-CE4054045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607CEA1-DA4E-BD40-9D6E-E290353E4077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99C7888-A452-BE23-45F4-D4658DAF5359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DA29CB2-FC63-3A4B-32C8-34C80C089550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6E6DC2B-4076-3017-24C5-6B57EE0522B6}"/>
              </a:ext>
            </a:extLst>
          </p:cNvPr>
          <p:cNvSpPr txBox="1"/>
          <p:nvPr/>
        </p:nvSpPr>
        <p:spPr>
          <a:xfrm>
            <a:off x="1654133" y="1698183"/>
            <a:ext cx="9941150" cy="665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activities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0E26C19-5E62-E5E6-DA47-52F3D5C3DF1E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CE2B2EA-D4DF-176F-6793-EFF9DC5C307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6F3C130-788D-3B9D-598D-94316E12088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BDD5CD0-A8AE-A994-EC24-8DA5BAF81591}"/>
              </a:ext>
            </a:extLst>
          </p:cNvPr>
          <p:cNvSpPr/>
          <p:nvPr/>
        </p:nvSpPr>
        <p:spPr>
          <a:xfrm rot="5400000">
            <a:off x="571553" y="3489631"/>
            <a:ext cx="848483" cy="630460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C61EDDE-B318-5A2E-D8DA-640DA64C81D4}"/>
              </a:ext>
            </a:extLst>
          </p:cNvPr>
          <p:cNvSpPr txBox="1"/>
          <p:nvPr/>
        </p:nvSpPr>
        <p:spPr>
          <a:xfrm>
            <a:off x="1654132" y="3438205"/>
            <a:ext cx="994114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Awarding small research grants to academic-industry partnerships to support the journey of diagnostic development and application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BEB00CD8-12A1-6F44-DB12-2A8218D0D44B}"/>
              </a:ext>
            </a:extLst>
          </p:cNvPr>
          <p:cNvSpPr/>
          <p:nvPr/>
        </p:nvSpPr>
        <p:spPr>
          <a:xfrm rot="5400000">
            <a:off x="693049" y="5101020"/>
            <a:ext cx="690161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0F325C8A-EDF4-6DA9-5600-E55994B51D20}"/>
              </a:ext>
            </a:extLst>
          </p:cNvPr>
          <p:cNvSpPr/>
          <p:nvPr/>
        </p:nvSpPr>
        <p:spPr>
          <a:xfrm rot="5400000">
            <a:off x="650712" y="6503053"/>
            <a:ext cx="690163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8" name="Group 8">
            <a:extLst>
              <a:ext uri="{FF2B5EF4-FFF2-40B4-BE49-F238E27FC236}">
                <a16:creationId xmlns:a16="http://schemas.microsoft.com/office/drawing/2014/main" id="{13F854AB-35C3-9392-BC7A-E3E4BB812F68}"/>
              </a:ext>
            </a:extLst>
          </p:cNvPr>
          <p:cNvGrpSpPr>
            <a:grpSpLocks noChangeAspect="1"/>
          </p:cNvGrpSpPr>
          <p:nvPr/>
        </p:nvGrpSpPr>
        <p:grpSpPr>
          <a:xfrm>
            <a:off x="11797493" y="2548179"/>
            <a:ext cx="5879070" cy="5879070"/>
            <a:chOff x="0" y="0"/>
            <a:chExt cx="8916670" cy="8916670"/>
          </a:xfrm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FA818C49-49FD-D632-173F-0D4573BA258B}"/>
                </a:ext>
              </a:extLst>
            </p:cNvPr>
            <p:cNvSpPr/>
            <p:nvPr/>
          </p:nvSpPr>
          <p:spPr>
            <a:xfrm>
              <a:off x="6350" y="6350"/>
              <a:ext cx="8903970" cy="8903970"/>
            </a:xfrm>
            <a:custGeom>
              <a:avLst/>
              <a:gdLst/>
              <a:ahLst/>
              <a:cxnLst/>
              <a:rect l="l" t="t" r="r" b="b"/>
              <a:pathLst>
                <a:path w="8903970" h="8903970">
                  <a:moveTo>
                    <a:pt x="4451350" y="8903970"/>
                  </a:moveTo>
                  <a:cubicBezTo>
                    <a:pt x="1997710" y="8903970"/>
                    <a:pt x="0" y="6906260"/>
                    <a:pt x="0" y="4451350"/>
                  </a:cubicBezTo>
                  <a:cubicBezTo>
                    <a:pt x="0" y="1996440"/>
                    <a:pt x="1997710" y="0"/>
                    <a:pt x="4451350" y="0"/>
                  </a:cubicBezTo>
                  <a:cubicBezTo>
                    <a:pt x="6904990" y="0"/>
                    <a:pt x="8903970" y="1997710"/>
                    <a:pt x="8903970" y="4451350"/>
                  </a:cubicBezTo>
                  <a:cubicBezTo>
                    <a:pt x="8903970" y="6904990"/>
                    <a:pt x="6906260" y="8903970"/>
                    <a:pt x="4451350" y="8903970"/>
                  </a:cubicBezTo>
                  <a:close/>
                  <a:moveTo>
                    <a:pt x="4451350" y="19050"/>
                  </a:moveTo>
                  <a:cubicBezTo>
                    <a:pt x="2007870" y="19050"/>
                    <a:pt x="19050" y="2007870"/>
                    <a:pt x="19050" y="4451350"/>
                  </a:cubicBezTo>
                  <a:cubicBezTo>
                    <a:pt x="19050" y="6894830"/>
                    <a:pt x="2007870" y="8883650"/>
                    <a:pt x="4451350" y="8883650"/>
                  </a:cubicBezTo>
                  <a:cubicBezTo>
                    <a:pt x="6894830" y="8883650"/>
                    <a:pt x="8883650" y="6894830"/>
                    <a:pt x="8883650" y="4451350"/>
                  </a:cubicBezTo>
                  <a:cubicBezTo>
                    <a:pt x="8883650" y="2007870"/>
                    <a:pt x="6896100" y="19050"/>
                    <a:pt x="4451350" y="190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F9B1086-E8C8-0146-0395-2850C4F8FA75}"/>
                </a:ext>
              </a:extLst>
            </p:cNvPr>
            <p:cNvSpPr/>
            <p:nvPr/>
          </p:nvSpPr>
          <p:spPr>
            <a:xfrm>
              <a:off x="154940" y="154940"/>
              <a:ext cx="8605520" cy="8605520"/>
            </a:xfrm>
            <a:custGeom>
              <a:avLst/>
              <a:gdLst/>
              <a:ahLst/>
              <a:cxnLst/>
              <a:rect l="l" t="t" r="r" b="b"/>
              <a:pathLst>
                <a:path w="8605520" h="8605520">
                  <a:moveTo>
                    <a:pt x="8605520" y="4302760"/>
                  </a:moveTo>
                  <a:cubicBezTo>
                    <a:pt x="8605520" y="6678930"/>
                    <a:pt x="6678930" y="8605520"/>
                    <a:pt x="4302760" y="8605520"/>
                  </a:cubicBezTo>
                  <a:cubicBezTo>
                    <a:pt x="1926590" y="8605520"/>
                    <a:pt x="0" y="6680200"/>
                    <a:pt x="0" y="4302760"/>
                  </a:cubicBezTo>
                  <a:cubicBezTo>
                    <a:pt x="0" y="1925320"/>
                    <a:pt x="1926590" y="0"/>
                    <a:pt x="4302760" y="0"/>
                  </a:cubicBezTo>
                  <a:cubicBezTo>
                    <a:pt x="6678930" y="0"/>
                    <a:pt x="8605520" y="1926590"/>
                    <a:pt x="8605520" y="4302760"/>
                  </a:cubicBezTo>
                  <a:close/>
                </a:path>
              </a:pathLst>
            </a:custGeom>
            <a:blipFill>
              <a:blip r:embed="rId4"/>
              <a:stretch>
                <a:fillRect l="-50000" r="-5000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22565B65-34CC-9DD4-82BF-115F880F66B9}"/>
              </a:ext>
            </a:extLst>
          </p:cNvPr>
          <p:cNvSpPr/>
          <p:nvPr/>
        </p:nvSpPr>
        <p:spPr>
          <a:xfrm rot="5400000">
            <a:off x="701514" y="7920679"/>
            <a:ext cx="690163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45B27E8-8475-01C1-F64D-5622CD6B721B}"/>
              </a:ext>
            </a:extLst>
          </p:cNvPr>
          <p:cNvSpPr txBox="1"/>
          <p:nvPr/>
        </p:nvSpPr>
        <p:spPr>
          <a:xfrm>
            <a:off x="1517559" y="5050003"/>
            <a:ext cx="9941149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Creating opportunities for collaborations to begin and grow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5EB7B27C-2B02-E872-3427-14393F46F696}"/>
              </a:ext>
            </a:extLst>
          </p:cNvPr>
          <p:cNvSpPr txBox="1"/>
          <p:nvPr/>
        </p:nvSpPr>
        <p:spPr>
          <a:xfrm>
            <a:off x="1517559" y="6584912"/>
            <a:ext cx="9941149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Sign-posting innovators to other resources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5DF22738-13A1-AC2A-6F68-0402C68FAA4F}"/>
              </a:ext>
            </a:extLst>
          </p:cNvPr>
          <p:cNvSpPr txBox="1"/>
          <p:nvPr/>
        </p:nvSpPr>
        <p:spPr>
          <a:xfrm>
            <a:off x="1517559" y="7807509"/>
            <a:ext cx="9941149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32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Delivering industry-focused support for diagnostic businesses via Kent Business School</a:t>
            </a:r>
            <a:endParaRPr lang="en-US" sz="2299" dirty="0">
              <a:solidFill>
                <a:srgbClr val="051D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4983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77AA9-2B85-71CC-35FD-C4732FFF1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B853CE6-ABED-52E6-947B-6DA67F6D9AB8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BF5DBD1-A1C1-FFDB-65B7-554C813AA3CA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9D549AB-D122-5A8F-BDA6-46051C617A1E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5341162-C0E2-3F8E-B38D-6D11FB1277C3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1F85944-98D1-E46D-C962-62A8DF763FB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1B85D24-5CD9-DAD0-94D0-94938CD3274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EB46E806-26C9-99E3-9F09-E0DF94E3EB0C}"/>
              </a:ext>
            </a:extLst>
          </p:cNvPr>
          <p:cNvSpPr txBox="1"/>
          <p:nvPr/>
        </p:nvSpPr>
        <p:spPr>
          <a:xfrm>
            <a:off x="1768995" y="3564766"/>
            <a:ext cx="944116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2800" dirty="0">
                <a:latin typeface="Montserrat" panose="00000500000000000000" pitchFamily="2" charset="0"/>
              </a:rPr>
              <a:t>Point of care testing – in clinics, pharmacies and community hubs 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BDE29749-6F5B-4EB9-16E6-AFF73E3FDF3E}"/>
              </a:ext>
            </a:extLst>
          </p:cNvPr>
          <p:cNvSpPr txBox="1"/>
          <p:nvPr/>
        </p:nvSpPr>
        <p:spPr>
          <a:xfrm>
            <a:off x="2031579" y="1440097"/>
            <a:ext cx="9441168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Diagnostics supporting health equity and inclusivity</a:t>
            </a: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C784562F-90DE-90EB-7C25-B02423F1EA06}"/>
              </a:ext>
            </a:extLst>
          </p:cNvPr>
          <p:cNvSpPr/>
          <p:nvPr/>
        </p:nvSpPr>
        <p:spPr>
          <a:xfrm rot="5400000">
            <a:off x="793451" y="3646631"/>
            <a:ext cx="690161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8598CF3D-416E-174C-E46A-4A16C4A84A3F}"/>
              </a:ext>
            </a:extLst>
          </p:cNvPr>
          <p:cNvSpPr/>
          <p:nvPr/>
        </p:nvSpPr>
        <p:spPr>
          <a:xfrm rot="5400000">
            <a:off x="857247" y="4828268"/>
            <a:ext cx="690161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A2CC2904-E87B-E7BA-9F8C-77E49734BA94}"/>
              </a:ext>
            </a:extLst>
          </p:cNvPr>
          <p:cNvSpPr txBox="1"/>
          <p:nvPr/>
        </p:nvSpPr>
        <p:spPr>
          <a:xfrm>
            <a:off x="1735128" y="4879258"/>
            <a:ext cx="944116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2800" dirty="0">
                <a:latin typeface="Montserrat" panose="00000500000000000000" pitchFamily="2" charset="0"/>
              </a:rPr>
              <a:t>Home based testing – self sampling for many conditions</a:t>
            </a: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FC4E3D8E-364B-BE5F-C13A-3A0461C8B0F9}"/>
              </a:ext>
            </a:extLst>
          </p:cNvPr>
          <p:cNvSpPr/>
          <p:nvPr/>
        </p:nvSpPr>
        <p:spPr>
          <a:xfrm rot="5400000">
            <a:off x="857247" y="6014138"/>
            <a:ext cx="690161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FF216DED-78E8-F3D9-D54D-401513F9B76C}"/>
              </a:ext>
            </a:extLst>
          </p:cNvPr>
          <p:cNvSpPr txBox="1"/>
          <p:nvPr/>
        </p:nvSpPr>
        <p:spPr>
          <a:xfrm>
            <a:off x="1718195" y="5984288"/>
            <a:ext cx="944116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2800" dirty="0">
                <a:latin typeface="Montserrat" panose="00000500000000000000" pitchFamily="2" charset="0"/>
              </a:rPr>
              <a:t>Culturally appropriate screening – diabetes among high-risk populations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5C539B0-E574-D685-4165-AE49744C3F5D}"/>
              </a:ext>
            </a:extLst>
          </p:cNvPr>
          <p:cNvSpPr/>
          <p:nvPr/>
        </p:nvSpPr>
        <p:spPr>
          <a:xfrm rot="5400000">
            <a:off x="905543" y="7505373"/>
            <a:ext cx="690161" cy="630462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B40D6F9F-1394-DCE9-6E37-727979F21264}"/>
              </a:ext>
            </a:extLst>
          </p:cNvPr>
          <p:cNvSpPr txBox="1"/>
          <p:nvPr/>
        </p:nvSpPr>
        <p:spPr>
          <a:xfrm>
            <a:off x="1684328" y="7371492"/>
            <a:ext cx="944116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2800" dirty="0">
                <a:latin typeface="Montserrat" panose="00000500000000000000" pitchFamily="2" charset="0"/>
              </a:rPr>
              <a:t>Design for inclusivity – languages, packaging, audio guidance, clarity of display</a:t>
            </a:r>
          </a:p>
        </p:txBody>
      </p:sp>
      <p:pic>
        <p:nvPicPr>
          <p:cNvPr id="14" name="Picture 13" descr="Older man receiving an needle">
            <a:extLst>
              <a:ext uri="{FF2B5EF4-FFF2-40B4-BE49-F238E27FC236}">
                <a16:creationId xmlns:a16="http://schemas.microsoft.com/office/drawing/2014/main" id="{94F51CC5-0E98-8B6C-6617-077F58AF08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021" y="2955514"/>
            <a:ext cx="6699719" cy="53324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3061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E5088-5572-E7B4-FF42-F6D071977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42E666-3526-C36F-120D-5181F99D4398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594CAB8-9287-AD1F-3775-585CC2362F94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EDEFCD2-5663-5CD8-3DAB-5A8D08F8BBD5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D6E3A7EB-88F1-183B-FFFC-E60D143FB7D9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EA333E4-909A-989F-1A5D-B5F5303C21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DE91C0D-8DDB-D8B5-BDFA-6C04492D1D3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A07A2733-3E06-EC71-D33C-FF740CAC9E1F}"/>
              </a:ext>
            </a:extLst>
          </p:cNvPr>
          <p:cNvSpPr txBox="1"/>
          <p:nvPr/>
        </p:nvSpPr>
        <p:spPr>
          <a:xfrm>
            <a:off x="1929920" y="3591727"/>
            <a:ext cx="9441168" cy="794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4000" dirty="0">
                <a:latin typeface="Montserrat" panose="00000500000000000000" pitchFamily="2" charset="0"/>
              </a:rPr>
              <a:t>Malaria rapid test</a:t>
            </a:r>
            <a:endParaRPr lang="en-GB" sz="2400" dirty="0">
              <a:latin typeface="Montserrat" panose="00000500000000000000" pitchFamily="2" charset="0"/>
            </a:endParaRPr>
          </a:p>
          <a:p>
            <a:pPr algn="l">
              <a:lnSpc>
                <a:spcPts val="3219"/>
              </a:lnSpc>
            </a:pPr>
            <a:endParaRPr lang="en-GB" sz="2400" dirty="0">
              <a:latin typeface="Montserrat" panose="00000500000000000000" pitchFamily="2" charset="0"/>
            </a:endParaRPr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7DD47847-8911-7200-37B8-4412448AAAFD}"/>
              </a:ext>
            </a:extLst>
          </p:cNvPr>
          <p:cNvSpPr/>
          <p:nvPr/>
        </p:nvSpPr>
        <p:spPr>
          <a:xfrm rot="5400000">
            <a:off x="634358" y="3351232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B6668AE3-1FE7-9F24-A29F-3FA984B26E53}"/>
              </a:ext>
            </a:extLst>
          </p:cNvPr>
          <p:cNvSpPr/>
          <p:nvPr/>
        </p:nvSpPr>
        <p:spPr>
          <a:xfrm rot="5400000">
            <a:off x="634358" y="4924513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935AAAC9-7E9A-2A8E-0239-B63FE5FCD591}"/>
              </a:ext>
            </a:extLst>
          </p:cNvPr>
          <p:cNvSpPr txBox="1"/>
          <p:nvPr/>
        </p:nvSpPr>
        <p:spPr>
          <a:xfrm>
            <a:off x="2031579" y="1440097"/>
            <a:ext cx="9441168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CADDA projects supporting health equity and inclusivity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B96AD3-56BC-AD5F-9AE6-80EBFDA21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5993" y="2111567"/>
            <a:ext cx="4747583" cy="6328728"/>
          </a:xfrm>
          <a:prstGeom prst="rect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DC9831ED-80C9-647C-733B-105C277E1F8B}"/>
              </a:ext>
            </a:extLst>
          </p:cNvPr>
          <p:cNvSpPr txBox="1"/>
          <p:nvPr/>
        </p:nvSpPr>
        <p:spPr>
          <a:xfrm>
            <a:off x="1898762" y="5298905"/>
            <a:ext cx="9441168" cy="794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4000" dirty="0">
                <a:latin typeface="Montserrat" panose="00000500000000000000" pitchFamily="2" charset="0"/>
              </a:rPr>
              <a:t>Cervical HPV sampling device</a:t>
            </a:r>
            <a:endParaRPr lang="en-GB" sz="2400" dirty="0">
              <a:latin typeface="Montserrat" panose="00000500000000000000" pitchFamily="2" charset="0"/>
            </a:endParaRPr>
          </a:p>
          <a:p>
            <a:pPr algn="l">
              <a:lnSpc>
                <a:spcPts val="3219"/>
              </a:lnSpc>
            </a:pPr>
            <a:endParaRPr lang="en-GB" sz="2400" dirty="0">
              <a:latin typeface="Montserrat" panose="00000500000000000000" pitchFamily="2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8B801119-1A77-576D-1F7D-D9FC401EC51E}"/>
              </a:ext>
            </a:extLst>
          </p:cNvPr>
          <p:cNvSpPr txBox="1"/>
          <p:nvPr/>
        </p:nvSpPr>
        <p:spPr>
          <a:xfrm>
            <a:off x="1932342" y="6929463"/>
            <a:ext cx="9441168" cy="794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4000" dirty="0">
                <a:latin typeface="Montserrat" panose="00000500000000000000" pitchFamily="2" charset="0"/>
              </a:rPr>
              <a:t>Mobile MRI for dementia screening</a:t>
            </a:r>
            <a:endParaRPr lang="en-GB" sz="2400" dirty="0">
              <a:latin typeface="Montserrat" panose="00000500000000000000" pitchFamily="2" charset="0"/>
            </a:endParaRPr>
          </a:p>
          <a:p>
            <a:pPr algn="l">
              <a:lnSpc>
                <a:spcPts val="3219"/>
              </a:lnSpc>
            </a:pPr>
            <a:endParaRPr lang="en-GB" sz="2400" dirty="0">
              <a:latin typeface="Montserrat" panose="00000500000000000000" pitchFamily="2" charset="0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BEBF93D5-C4C6-3B05-2E8C-CE451940C524}"/>
              </a:ext>
            </a:extLst>
          </p:cNvPr>
          <p:cNvSpPr txBox="1"/>
          <p:nvPr/>
        </p:nvSpPr>
        <p:spPr>
          <a:xfrm>
            <a:off x="2031579" y="8560022"/>
            <a:ext cx="9441168" cy="794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GB" sz="4000" dirty="0">
                <a:latin typeface="Montserrat" panose="00000500000000000000" pitchFamily="2" charset="0"/>
              </a:rPr>
              <a:t>Continuous monitoring of hormones</a:t>
            </a:r>
            <a:endParaRPr lang="en-GB" sz="2400" dirty="0">
              <a:latin typeface="Montserrat" panose="00000500000000000000" pitchFamily="2" charset="0"/>
            </a:endParaRPr>
          </a:p>
          <a:p>
            <a:pPr algn="l">
              <a:lnSpc>
                <a:spcPts val="3219"/>
              </a:lnSpc>
            </a:pPr>
            <a:endParaRPr lang="en-GB" sz="2400" dirty="0">
              <a:latin typeface="Montserrat" panose="00000500000000000000" pitchFamily="2" charset="0"/>
            </a:endParaRPr>
          </a:p>
        </p:txBody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08760EFA-02E8-F1DD-8E75-B01B67DA0C7B}"/>
              </a:ext>
            </a:extLst>
          </p:cNvPr>
          <p:cNvSpPr/>
          <p:nvPr/>
        </p:nvSpPr>
        <p:spPr>
          <a:xfrm rot="5400000">
            <a:off x="634358" y="8225754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D5EE43E5-46B9-5FD1-9EAF-1753933CAFCF}"/>
              </a:ext>
            </a:extLst>
          </p:cNvPr>
          <p:cNvSpPr/>
          <p:nvPr/>
        </p:nvSpPr>
        <p:spPr>
          <a:xfrm rot="5400000">
            <a:off x="634358" y="6652473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88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801D4-CE6E-E454-4C4F-88DF60DC3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07CD1BB-8140-1444-83A7-A61918C30850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ADCD1F8-061F-EB5A-6FD4-7ABF9CC2DF86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FBC9E27-9784-4CCE-B557-4CF684993EFE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E0F7F2A-A9CE-88F2-EDE4-7CDA271327D0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63F43C7-C7D3-E741-625E-8AB00C186FF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F467BD4-B0E5-28B5-3D4D-E88312001B7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436E94EC-998E-8951-232F-CCF1D569E995}"/>
              </a:ext>
            </a:extLst>
          </p:cNvPr>
          <p:cNvSpPr/>
          <p:nvPr/>
        </p:nvSpPr>
        <p:spPr>
          <a:xfrm rot="5400000">
            <a:off x="492880" y="3541180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C6611D78-681C-4994-B9CE-F088C33F3101}"/>
              </a:ext>
            </a:extLst>
          </p:cNvPr>
          <p:cNvSpPr/>
          <p:nvPr/>
        </p:nvSpPr>
        <p:spPr>
          <a:xfrm rot="5400000">
            <a:off x="492880" y="536332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5F4A87B3-A908-0B61-4D13-3041B8BD39EB}"/>
              </a:ext>
            </a:extLst>
          </p:cNvPr>
          <p:cNvSpPr txBox="1"/>
          <p:nvPr/>
        </p:nvSpPr>
        <p:spPr>
          <a:xfrm>
            <a:off x="2225059" y="1203800"/>
            <a:ext cx="9441168" cy="2388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CADDA project example #1</a:t>
            </a:r>
          </a:p>
          <a:p>
            <a:pPr>
              <a:spcBef>
                <a:spcPct val="0"/>
              </a:spcBef>
            </a:pPr>
            <a:br>
              <a:rPr lang="en-GB" sz="4400" b="1" dirty="0">
                <a:latin typeface="Montserrat" panose="00000500000000000000" pitchFamily="2" charset="0"/>
              </a:rPr>
            </a:br>
            <a:r>
              <a:rPr lang="en-GB" sz="2800" b="1" dirty="0">
                <a:latin typeface="Montserrat" panose="00000500000000000000" pitchFamily="2" charset="0"/>
              </a:rPr>
              <a:t>Rapid test to detect </a:t>
            </a:r>
            <a:r>
              <a:rPr lang="en-GB" sz="2800" b="1" i="1" dirty="0">
                <a:latin typeface="Montserrat" panose="00000500000000000000" pitchFamily="2" charset="0"/>
              </a:rPr>
              <a:t>Plasmodium</a:t>
            </a:r>
            <a:r>
              <a:rPr lang="en-GB" sz="2800" b="1" dirty="0">
                <a:latin typeface="Montserrat" panose="00000500000000000000" pitchFamily="2" charset="0"/>
              </a:rPr>
              <a:t> parasites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51D4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1F646E3-A129-7510-C45F-48DC84BC9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3826" y="1645701"/>
            <a:ext cx="6187976" cy="6139204"/>
          </a:xfrm>
          <a:prstGeom prst="rect">
            <a:avLst/>
          </a:prstGeom>
        </p:spPr>
      </p:pic>
      <p:sp>
        <p:nvSpPr>
          <p:cNvPr id="20" name="Freeform 12">
            <a:extLst>
              <a:ext uri="{FF2B5EF4-FFF2-40B4-BE49-F238E27FC236}">
                <a16:creationId xmlns:a16="http://schemas.microsoft.com/office/drawing/2014/main" id="{50F30CB9-2C3C-94D5-117A-DA630D6B5AFB}"/>
              </a:ext>
            </a:extLst>
          </p:cNvPr>
          <p:cNvSpPr/>
          <p:nvPr/>
        </p:nvSpPr>
        <p:spPr>
          <a:xfrm rot="5400000">
            <a:off x="464624" y="6779278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aphicFrame>
        <p:nvGraphicFramePr>
          <p:cNvPr id="28" name="TextBox 11">
            <a:extLst>
              <a:ext uri="{FF2B5EF4-FFF2-40B4-BE49-F238E27FC236}">
                <a16:creationId xmlns:a16="http://schemas.microsoft.com/office/drawing/2014/main" id="{B7BB3B0B-4A1F-25E8-2214-17518EA40C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4071032"/>
              </p:ext>
            </p:extLst>
          </p:nvPr>
        </p:nvGraphicFramePr>
        <p:xfrm>
          <a:off x="1867765" y="3327757"/>
          <a:ext cx="9441168" cy="489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0AA622F-8A1E-613E-79FC-D18E92B3E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1803" y="8944206"/>
            <a:ext cx="1886047" cy="9525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1AE108-BCA3-32D5-939C-2B6CE6F457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0252" y="8620939"/>
            <a:ext cx="3094748" cy="133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72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A6D8C-881E-3A2B-F388-E2706C916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C07B358-2AF2-077C-DD2E-861E5194FA0B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2995689-2C90-B2A3-AB55-4862C3B19E75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71BD55D-4C20-2535-D3BF-2970714CDD0A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367728EA-C687-922D-3C06-A8C0459749DA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641C809-6492-53DF-8687-84DC531F7F9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3BCBC81-3DED-574A-5B49-3CD2AD01910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5C889AF2-38E1-7451-053B-1EED4135A3B7}"/>
              </a:ext>
            </a:extLst>
          </p:cNvPr>
          <p:cNvSpPr/>
          <p:nvPr/>
        </p:nvSpPr>
        <p:spPr>
          <a:xfrm rot="5400000">
            <a:off x="492880" y="3541180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7965CD78-A39C-4014-251A-06B0887ADF62}"/>
              </a:ext>
            </a:extLst>
          </p:cNvPr>
          <p:cNvSpPr/>
          <p:nvPr/>
        </p:nvSpPr>
        <p:spPr>
          <a:xfrm rot="5400000">
            <a:off x="492880" y="536332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414B871E-2FA4-920F-F62E-5261CFEA8777}"/>
              </a:ext>
            </a:extLst>
          </p:cNvPr>
          <p:cNvSpPr txBox="1"/>
          <p:nvPr/>
        </p:nvSpPr>
        <p:spPr>
          <a:xfrm>
            <a:off x="2031579" y="1440097"/>
            <a:ext cx="9441168" cy="2101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CADDA project example #2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GB" sz="2800" b="1" dirty="0">
                <a:latin typeface="Montserrat" panose="00000500000000000000" pitchFamily="2" charset="0"/>
              </a:rPr>
              <a:t>Cervical HPV sampling device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51D4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1AEFD47C-C169-E157-C9FF-6D73C1DDD840}"/>
              </a:ext>
            </a:extLst>
          </p:cNvPr>
          <p:cNvSpPr/>
          <p:nvPr/>
        </p:nvSpPr>
        <p:spPr>
          <a:xfrm rot="5400000">
            <a:off x="511931" y="703236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aphicFrame>
        <p:nvGraphicFramePr>
          <p:cNvPr id="28" name="TextBox 11">
            <a:extLst>
              <a:ext uri="{FF2B5EF4-FFF2-40B4-BE49-F238E27FC236}">
                <a16:creationId xmlns:a16="http://schemas.microsoft.com/office/drawing/2014/main" id="{3B9301D9-1852-6C86-69D9-C2D913B69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973206"/>
              </p:ext>
            </p:extLst>
          </p:nvPr>
        </p:nvGraphicFramePr>
        <p:xfrm>
          <a:off x="1867765" y="3327757"/>
          <a:ext cx="9441168" cy="489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E9730FDE-0C90-7A4C-EE23-3515323483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1600" y="9025927"/>
            <a:ext cx="1981199" cy="8109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955897-E236-5E21-41A3-C0F734A3A3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4851" y="8726542"/>
            <a:ext cx="3094748" cy="13363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7F69AF-39EA-7877-F797-7DD7777B4C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1308933" y="3000654"/>
            <a:ext cx="6857107" cy="42856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9259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B5B4A-2F6E-0F8C-55F2-B49A2832F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F54E750-3AC4-3327-74DC-52339E1B8BBF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4BC60C1-0AF3-B326-44AE-EC2EB1D11731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20CCDAF-DC63-7007-E8AD-E9A7CE6089A6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829B604-FCD7-AD5B-9167-6320EE6C62C0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46E04F9-7B40-7830-7E2F-8BF9B1C61EE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7444A01-9EB6-EC97-3F84-86548118BB8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BA65B70D-7CBE-3176-8C86-51FA462C827D}"/>
              </a:ext>
            </a:extLst>
          </p:cNvPr>
          <p:cNvSpPr/>
          <p:nvPr/>
        </p:nvSpPr>
        <p:spPr>
          <a:xfrm rot="5400000">
            <a:off x="492880" y="3541180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C74B976E-AEC1-C5C2-7263-184BCD797B70}"/>
              </a:ext>
            </a:extLst>
          </p:cNvPr>
          <p:cNvSpPr/>
          <p:nvPr/>
        </p:nvSpPr>
        <p:spPr>
          <a:xfrm rot="5400000">
            <a:off x="492880" y="536332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6D8F8BCA-BAFC-70FD-820D-5CC10594BC04}"/>
              </a:ext>
            </a:extLst>
          </p:cNvPr>
          <p:cNvSpPr txBox="1"/>
          <p:nvPr/>
        </p:nvSpPr>
        <p:spPr>
          <a:xfrm>
            <a:off x="2031579" y="1440097"/>
            <a:ext cx="9441168" cy="2101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CADDA project example #3</a:t>
            </a:r>
            <a:b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</a:br>
            <a:r>
              <a:rPr lang="en-GB" sz="2800" b="1" dirty="0">
                <a:latin typeface="Montserrat" panose="00000500000000000000" pitchFamily="2" charset="0"/>
              </a:rPr>
              <a:t>Mobile MRI for dementia screening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51D4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5B88AF0B-D58A-219E-E39E-F4B401A8FF5D}"/>
              </a:ext>
            </a:extLst>
          </p:cNvPr>
          <p:cNvSpPr/>
          <p:nvPr/>
        </p:nvSpPr>
        <p:spPr>
          <a:xfrm rot="5400000">
            <a:off x="511931" y="703236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aphicFrame>
        <p:nvGraphicFramePr>
          <p:cNvPr id="28" name="TextBox 11">
            <a:extLst>
              <a:ext uri="{FF2B5EF4-FFF2-40B4-BE49-F238E27FC236}">
                <a16:creationId xmlns:a16="http://schemas.microsoft.com/office/drawing/2014/main" id="{033934BA-C7B9-4AFA-0E4A-E94FAAF05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425854"/>
              </p:ext>
            </p:extLst>
          </p:nvPr>
        </p:nvGraphicFramePr>
        <p:xfrm>
          <a:off x="1867765" y="3327757"/>
          <a:ext cx="10170654" cy="489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10" descr="A close-up of a brain scan&#10;&#10;AI-generated content may be incorrect.">
            <a:extLst>
              <a:ext uri="{FF2B5EF4-FFF2-40B4-BE49-F238E27FC236}">
                <a16:creationId xmlns:a16="http://schemas.microsoft.com/office/drawing/2014/main" id="{520CD6A3-B9C1-27AF-BA0E-48C8917C01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116" y="3936906"/>
            <a:ext cx="2479396" cy="3305861"/>
          </a:xfrm>
          <a:prstGeom prst="rect">
            <a:avLst/>
          </a:prstGeom>
        </p:spPr>
      </p:pic>
      <p:pic>
        <p:nvPicPr>
          <p:cNvPr id="14" name="Picture 13" descr="A close-up of a brain scan&#10;&#10;AI-generated content may be incorrect.">
            <a:extLst>
              <a:ext uri="{FF2B5EF4-FFF2-40B4-BE49-F238E27FC236}">
                <a16:creationId xmlns:a16="http://schemas.microsoft.com/office/drawing/2014/main" id="{67847E63-A9C5-FF5B-FF47-14A13728F3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7512" y="3936907"/>
            <a:ext cx="2479395" cy="3305860"/>
          </a:xfrm>
          <a:prstGeom prst="rect">
            <a:avLst/>
          </a:prstGeom>
        </p:spPr>
      </p:pic>
      <p:pic>
        <p:nvPicPr>
          <p:cNvPr id="18" name="Picture 2" descr="First Portable MRI Machine">
            <a:extLst>
              <a:ext uri="{FF2B5EF4-FFF2-40B4-BE49-F238E27FC236}">
                <a16:creationId xmlns:a16="http://schemas.microsoft.com/office/drawing/2014/main" id="{EDB2B22B-E486-94B8-D522-9C71BD61B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2" t="701" r="23166"/>
          <a:stretch>
            <a:fillRect/>
          </a:stretch>
        </p:blipFill>
        <p:spPr bwMode="auto">
          <a:xfrm>
            <a:off x="14756140" y="1254958"/>
            <a:ext cx="2720668" cy="252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5952CC11-9B3D-C687-02D5-3B3E78DFE02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465" y="7395065"/>
            <a:ext cx="1729261" cy="20398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560F66F-441C-1877-274A-38CA9944BE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14188" y="9466168"/>
            <a:ext cx="2959252" cy="55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8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2C292-A050-1B27-5F36-F21A0925B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29FA83B-3CAC-FEB7-C071-DC4FA64E78C8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5DEE8B3-BA72-2DA2-11AC-FD8C73160CDF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D3E0127-4AAE-4429-D1F0-534EF9FB64B3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C9BB85E-E000-AF15-A29B-35118A81C3AD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77BF15F-EE57-24CC-4F21-98AD0B64638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EE25132-0951-A1A2-3A04-EF40F5923CF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82A59DB3-2D76-E989-731D-8324903057C4}"/>
              </a:ext>
            </a:extLst>
          </p:cNvPr>
          <p:cNvSpPr/>
          <p:nvPr/>
        </p:nvSpPr>
        <p:spPr>
          <a:xfrm rot="5400000">
            <a:off x="492880" y="3541180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75FFE5D9-F74E-DD82-792E-E60D5A74CA6D}"/>
              </a:ext>
            </a:extLst>
          </p:cNvPr>
          <p:cNvSpPr/>
          <p:nvPr/>
        </p:nvSpPr>
        <p:spPr>
          <a:xfrm rot="5400000">
            <a:off x="492880" y="536332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E5B195AC-6281-9873-B935-DB770C2EBC28}"/>
              </a:ext>
            </a:extLst>
          </p:cNvPr>
          <p:cNvSpPr txBox="1"/>
          <p:nvPr/>
        </p:nvSpPr>
        <p:spPr>
          <a:xfrm>
            <a:off x="2031579" y="1440097"/>
            <a:ext cx="9441168" cy="2101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CADDA project example #4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GB" sz="2800" b="1" dirty="0">
                <a:latin typeface="Montserrat" panose="00000500000000000000" pitchFamily="2" charset="0"/>
              </a:rPr>
              <a:t>Continuous monitoring of hormones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51D4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7E44711E-0B45-A4B5-2B37-D5487DA3037C}"/>
              </a:ext>
            </a:extLst>
          </p:cNvPr>
          <p:cNvSpPr/>
          <p:nvPr/>
        </p:nvSpPr>
        <p:spPr>
          <a:xfrm rot="5400000">
            <a:off x="472716" y="7093901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aphicFrame>
        <p:nvGraphicFramePr>
          <p:cNvPr id="28" name="TextBox 11">
            <a:extLst>
              <a:ext uri="{FF2B5EF4-FFF2-40B4-BE49-F238E27FC236}">
                <a16:creationId xmlns:a16="http://schemas.microsoft.com/office/drawing/2014/main" id="{21274C31-52E4-0961-BC6B-45BD87E2E7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7031684"/>
              </p:ext>
            </p:extLst>
          </p:nvPr>
        </p:nvGraphicFramePr>
        <p:xfrm>
          <a:off x="1867765" y="3327757"/>
          <a:ext cx="9441168" cy="489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887745B2-42AD-55B6-2541-683ABBE23B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8764" y="8400430"/>
            <a:ext cx="3927737" cy="16960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75437B-F8BD-06F7-B1B8-148671220E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57800" y="8846903"/>
            <a:ext cx="3546609" cy="9865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FA3298-927D-C619-A1A9-5D02505A20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16318" y="1610644"/>
            <a:ext cx="3475363" cy="18611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63BFA70-469B-3FFB-518F-2EA447E7A6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88447" y="4122099"/>
            <a:ext cx="3403234" cy="23102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5AFD4E-078F-292D-47D6-851B7DEAC4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52382" y="7238818"/>
            <a:ext cx="3403235" cy="159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50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755FE-AA1F-5E52-C630-04A05E64E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4174563-5E35-C861-D4D8-64F0AED83A52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5CCBBE4-41AF-69AB-568A-36B1506BC254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47A499A-79E8-A231-6266-B0F8ACBF38D0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06A1EC8-66BC-6CEA-7A99-7C93446B03BA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0FB0B4C-773E-2E0E-EA2E-1619D639745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E02C2FC-9EB0-97BD-5FDC-6467C61AF0C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AD910D72-59E7-4DA0-8883-4C2F49188866}"/>
              </a:ext>
            </a:extLst>
          </p:cNvPr>
          <p:cNvSpPr/>
          <p:nvPr/>
        </p:nvSpPr>
        <p:spPr>
          <a:xfrm rot="5400000">
            <a:off x="492880" y="3541180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EC94CF4D-B571-6CB1-B608-C599929EEA43}"/>
              </a:ext>
            </a:extLst>
          </p:cNvPr>
          <p:cNvSpPr/>
          <p:nvPr/>
        </p:nvSpPr>
        <p:spPr>
          <a:xfrm rot="5400000">
            <a:off x="547058" y="5216267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9D0ED3D-6921-7760-A172-1BB070D3233F}"/>
              </a:ext>
            </a:extLst>
          </p:cNvPr>
          <p:cNvSpPr txBox="1"/>
          <p:nvPr/>
        </p:nvSpPr>
        <p:spPr>
          <a:xfrm>
            <a:off x="2031579" y="1440097"/>
            <a:ext cx="9441168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can CADDA assist your diagnostics journey?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C5727E9-28AF-EAEA-FE50-09391B82A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3826" y="1645701"/>
            <a:ext cx="6187976" cy="6139204"/>
          </a:xfrm>
          <a:prstGeom prst="rect">
            <a:avLst/>
          </a:prstGeom>
        </p:spPr>
      </p:pic>
      <p:sp>
        <p:nvSpPr>
          <p:cNvPr id="20" name="Freeform 12">
            <a:extLst>
              <a:ext uri="{FF2B5EF4-FFF2-40B4-BE49-F238E27FC236}">
                <a16:creationId xmlns:a16="http://schemas.microsoft.com/office/drawing/2014/main" id="{5C68B765-D75A-7FC2-A4E2-E3B03C4F934A}"/>
              </a:ext>
            </a:extLst>
          </p:cNvPr>
          <p:cNvSpPr/>
          <p:nvPr/>
        </p:nvSpPr>
        <p:spPr>
          <a:xfrm rot="5400000">
            <a:off x="537331" y="6779278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aphicFrame>
        <p:nvGraphicFramePr>
          <p:cNvPr id="28" name="TextBox 11">
            <a:extLst>
              <a:ext uri="{FF2B5EF4-FFF2-40B4-BE49-F238E27FC236}">
                <a16:creationId xmlns:a16="http://schemas.microsoft.com/office/drawing/2014/main" id="{1AECA343-A924-969B-C1D2-E0D5C9031C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6095338"/>
              </p:ext>
            </p:extLst>
          </p:nvPr>
        </p:nvGraphicFramePr>
        <p:xfrm>
          <a:off x="1867765" y="3327757"/>
          <a:ext cx="9441168" cy="489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00748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4DE76-A298-8004-0F49-77B0BCA03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215D594-EECE-063A-E92C-8CD481F90B97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BB09EA6-CD77-B71E-D3DF-3D6E9323DEE4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75AE4DD-26F1-7B81-1A70-D241D766ED52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E0FD7D7-03F2-7DB5-1C2D-6A1F7AE2C173}"/>
              </a:ext>
            </a:extLst>
          </p:cNvPr>
          <p:cNvSpPr txBox="1"/>
          <p:nvPr/>
        </p:nvSpPr>
        <p:spPr>
          <a:xfrm>
            <a:off x="1770686" y="1933132"/>
            <a:ext cx="9659314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can CADDA support your diagnostic journey?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8466A0A-622A-6528-BF83-317F82B13AEB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6F42175-CBB5-D0D8-B4B1-0FFF4F093D2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6814020-171D-4FAD-988E-4FB630A707A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04EFB91B-B007-8132-609C-FEB7D3BB639F}"/>
              </a:ext>
            </a:extLst>
          </p:cNvPr>
          <p:cNvSpPr/>
          <p:nvPr/>
        </p:nvSpPr>
        <p:spPr>
          <a:xfrm rot="5400000">
            <a:off x="511929" y="3772299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3" y="0"/>
                </a:lnTo>
                <a:lnTo>
                  <a:pt x="1065693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00A233E-9636-EB76-8F98-136E57CB231C}"/>
              </a:ext>
            </a:extLst>
          </p:cNvPr>
          <p:cNvSpPr txBox="1"/>
          <p:nvPr/>
        </p:nvSpPr>
        <p:spPr>
          <a:xfrm>
            <a:off x="1660614" y="3484311"/>
            <a:ext cx="9441168" cy="5308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endParaRPr dirty="0"/>
          </a:p>
          <a:p>
            <a:pPr algn="l">
              <a:lnSpc>
                <a:spcPts val="3219"/>
              </a:lnSpc>
            </a:pPr>
            <a:r>
              <a:rPr lang="en-US" sz="2400" dirty="0">
                <a:solidFill>
                  <a:srgbClr val="051D40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Grant funding: Up to £50,000 for industry/academic collaborative projects.</a:t>
            </a:r>
          </a:p>
          <a:p>
            <a:pPr algn="l">
              <a:lnSpc>
                <a:spcPts val="3219"/>
              </a:lnSpc>
            </a:pPr>
            <a:endParaRPr lang="en-US" sz="2400" dirty="0">
              <a:solidFill>
                <a:srgbClr val="051D40"/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  <a:p>
            <a:pPr>
              <a:lnSpc>
                <a:spcPts val="3219"/>
              </a:lnSpc>
            </a:pPr>
            <a:r>
              <a:rPr lang="en-GB" sz="2400" dirty="0">
                <a:latin typeface="Montserrat" panose="00000500000000000000" pitchFamily="2" charset="0"/>
              </a:rPr>
              <a:t>Academic leads from 3 partner universities, with an industry partner. Co-applicants from HE institutions, NHS and other organisations welcomed.</a:t>
            </a:r>
          </a:p>
          <a:p>
            <a:pPr>
              <a:lnSpc>
                <a:spcPts val="3219"/>
              </a:lnSpc>
            </a:pPr>
            <a:endParaRPr lang="en-GB" sz="2400" dirty="0">
              <a:latin typeface="Montserrat" panose="00000500000000000000" pitchFamily="2" charset="0"/>
            </a:endParaRPr>
          </a:p>
          <a:p>
            <a:pPr>
              <a:lnSpc>
                <a:spcPts val="3219"/>
              </a:lnSpc>
            </a:pPr>
            <a:r>
              <a:rPr lang="en-GB" sz="2400" dirty="0">
                <a:latin typeface="Montserrat" panose="00000500000000000000" pitchFamily="2" charset="0"/>
              </a:rPr>
              <a:t>Next funding call 15 September 2026, closes 2 November 2026. All information and forms on our website: </a:t>
            </a:r>
            <a:r>
              <a:rPr lang="en-GB" sz="2400" dirty="0">
                <a:latin typeface="Montserrat" panose="00000500000000000000" pitchFamily="2" charset="0"/>
                <a:hlinkClick r:id="rId4"/>
              </a:rPr>
              <a:t>https://www.cadda.org/funding/</a:t>
            </a:r>
            <a:r>
              <a:rPr lang="en-GB" sz="2400" dirty="0">
                <a:latin typeface="Montserrat" panose="00000500000000000000" pitchFamily="2" charset="0"/>
              </a:rPr>
              <a:t> </a:t>
            </a:r>
          </a:p>
          <a:p>
            <a:pPr algn="l">
              <a:lnSpc>
                <a:spcPts val="3219"/>
              </a:lnSpc>
            </a:pPr>
            <a:endParaRPr lang="en-US" sz="2400" dirty="0">
              <a:solidFill>
                <a:srgbClr val="051D40"/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219"/>
              </a:lnSpc>
            </a:pPr>
            <a:endParaRPr lang="en-US" sz="2400" dirty="0">
              <a:solidFill>
                <a:srgbClr val="051D40"/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38EA2E5-E2E6-DE69-7566-F31F928B553D}"/>
              </a:ext>
            </a:extLst>
          </p:cNvPr>
          <p:cNvSpPr/>
          <p:nvPr/>
        </p:nvSpPr>
        <p:spPr>
          <a:xfrm rot="5400000">
            <a:off x="511929" y="5188199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3" y="0"/>
                </a:lnTo>
                <a:lnTo>
                  <a:pt x="1065693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433C03C9-45F0-10DC-72BA-F2E8AF1C0FEE}"/>
              </a:ext>
            </a:extLst>
          </p:cNvPr>
          <p:cNvSpPr/>
          <p:nvPr/>
        </p:nvSpPr>
        <p:spPr>
          <a:xfrm rot="5400000">
            <a:off x="533240" y="6925113"/>
            <a:ext cx="1065694" cy="945561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3" y="0"/>
                </a:lnTo>
                <a:lnTo>
                  <a:pt x="1065693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11E97E4-52CF-0C0B-801B-5FB76679C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3492" y="436855"/>
            <a:ext cx="6255036" cy="938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73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17823" y="-2144868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46161" y="2232170"/>
            <a:ext cx="6581734" cy="9897691"/>
            <a:chOff x="0" y="0"/>
            <a:chExt cx="660400" cy="9931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993118"/>
            </a:xfrm>
            <a:custGeom>
              <a:avLst/>
              <a:gdLst/>
              <a:ahLst/>
              <a:cxnLst/>
              <a:rect l="l" t="t" r="r" b="b"/>
              <a:pathLst>
                <a:path w="660400" h="993118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2507"/>
                  </a:cubicBezTo>
                  <a:lnTo>
                    <a:pt x="660400" y="993118"/>
                  </a:lnTo>
                  <a:lnTo>
                    <a:pt x="0" y="993118"/>
                  </a:lnTo>
                  <a:lnTo>
                    <a:pt x="0" y="332998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8900"/>
              <a:ext cx="660400" cy="90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797493" y="2548179"/>
            <a:ext cx="5879070" cy="5879070"/>
            <a:chOff x="0" y="0"/>
            <a:chExt cx="8916670" cy="8916670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8903970" cy="8903970"/>
            </a:xfrm>
            <a:custGeom>
              <a:avLst/>
              <a:gdLst/>
              <a:ahLst/>
              <a:cxnLst/>
              <a:rect l="l" t="t" r="r" b="b"/>
              <a:pathLst>
                <a:path w="8903970" h="8903970">
                  <a:moveTo>
                    <a:pt x="4451350" y="8903970"/>
                  </a:moveTo>
                  <a:cubicBezTo>
                    <a:pt x="1997710" y="8903970"/>
                    <a:pt x="0" y="6906260"/>
                    <a:pt x="0" y="4451350"/>
                  </a:cubicBezTo>
                  <a:cubicBezTo>
                    <a:pt x="0" y="1996440"/>
                    <a:pt x="1997710" y="0"/>
                    <a:pt x="4451350" y="0"/>
                  </a:cubicBezTo>
                  <a:cubicBezTo>
                    <a:pt x="6904990" y="0"/>
                    <a:pt x="8903970" y="1997710"/>
                    <a:pt x="8903970" y="4451350"/>
                  </a:cubicBezTo>
                  <a:cubicBezTo>
                    <a:pt x="8903970" y="6904990"/>
                    <a:pt x="6906260" y="8903970"/>
                    <a:pt x="4451350" y="8903970"/>
                  </a:cubicBezTo>
                  <a:close/>
                  <a:moveTo>
                    <a:pt x="4451350" y="19050"/>
                  </a:moveTo>
                  <a:cubicBezTo>
                    <a:pt x="2007870" y="19050"/>
                    <a:pt x="19050" y="2007870"/>
                    <a:pt x="19050" y="4451350"/>
                  </a:cubicBezTo>
                  <a:cubicBezTo>
                    <a:pt x="19050" y="6894830"/>
                    <a:pt x="2007870" y="8883650"/>
                    <a:pt x="4451350" y="8883650"/>
                  </a:cubicBezTo>
                  <a:cubicBezTo>
                    <a:pt x="6894830" y="8883650"/>
                    <a:pt x="8883650" y="6894830"/>
                    <a:pt x="8883650" y="4451350"/>
                  </a:cubicBezTo>
                  <a:cubicBezTo>
                    <a:pt x="8883650" y="2007870"/>
                    <a:pt x="6896100" y="19050"/>
                    <a:pt x="4451350" y="190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54940" y="154940"/>
              <a:ext cx="8605520" cy="8605520"/>
            </a:xfrm>
            <a:custGeom>
              <a:avLst/>
              <a:gdLst/>
              <a:ahLst/>
              <a:cxnLst/>
              <a:rect l="l" t="t" r="r" b="b"/>
              <a:pathLst>
                <a:path w="8605520" h="8605520">
                  <a:moveTo>
                    <a:pt x="8605520" y="4302760"/>
                  </a:moveTo>
                  <a:cubicBezTo>
                    <a:pt x="8605520" y="6678930"/>
                    <a:pt x="6678930" y="8605520"/>
                    <a:pt x="4302760" y="8605520"/>
                  </a:cubicBezTo>
                  <a:cubicBezTo>
                    <a:pt x="1926590" y="8605520"/>
                    <a:pt x="0" y="6680200"/>
                    <a:pt x="0" y="4302760"/>
                  </a:cubicBezTo>
                  <a:cubicBezTo>
                    <a:pt x="0" y="1925320"/>
                    <a:pt x="1926590" y="0"/>
                    <a:pt x="4302760" y="0"/>
                  </a:cubicBezTo>
                  <a:cubicBezTo>
                    <a:pt x="6678930" y="0"/>
                    <a:pt x="8605520" y="1926590"/>
                    <a:pt x="8605520" y="4302760"/>
                  </a:cubicBezTo>
                  <a:close/>
                </a:path>
              </a:pathLst>
            </a:custGeom>
            <a:blipFill>
              <a:blip r:embed="rId3"/>
              <a:stretch>
                <a:fillRect t="-666" b="-1999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15624" y="3848100"/>
            <a:ext cx="10596676" cy="5692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endParaRPr lang="en-US" sz="4000" b="1" dirty="0">
              <a:solidFill>
                <a:srgbClr val="1548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599"/>
              </a:lnSpc>
            </a:pPr>
            <a:r>
              <a:rPr lang="en-US" sz="4000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 visit </a:t>
            </a:r>
            <a:r>
              <a:rPr lang="en-US" sz="4000" b="1" dirty="0">
                <a:solidFill>
                  <a:srgbClr val="15489E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/>
              </a:rPr>
              <a:t>www.cadda.org/join-us</a:t>
            </a:r>
            <a:endParaRPr lang="en-US" sz="4000" b="1" dirty="0">
              <a:solidFill>
                <a:srgbClr val="1548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599"/>
              </a:lnSpc>
            </a:pPr>
            <a:endParaRPr lang="en-US" sz="4000" b="1" dirty="0">
              <a:solidFill>
                <a:srgbClr val="1548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5599"/>
              </a:lnSpc>
            </a:pPr>
            <a:r>
              <a:rPr lang="en-US" sz="4000" dirty="0">
                <a:solidFill>
                  <a:srgbClr val="051D40"/>
                </a:solidFill>
                <a:latin typeface="Montserrat"/>
                <a:ea typeface="Montserrat"/>
                <a:cs typeface="Montserrat"/>
                <a:sym typeface="Montserrat"/>
              </a:rPr>
              <a:t>Follow us on LinkedIn </a:t>
            </a:r>
            <a:r>
              <a:rPr lang="en-US" sz="4000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@Centre for Advanced Diagnostics Development and Application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Email</a:t>
            </a:r>
            <a:r>
              <a:rPr lang="en-US" sz="4000" b="1" dirty="0">
                <a:solidFill>
                  <a:srgbClr val="1548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cadda@kent.ac.uk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4914" y="3465599"/>
            <a:ext cx="4044229" cy="40442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C67304-1689-628C-92F5-F2588D90B56D}"/>
              </a:ext>
            </a:extLst>
          </p:cNvPr>
          <p:cNvSpPr txBox="1"/>
          <p:nvPr/>
        </p:nvSpPr>
        <p:spPr>
          <a:xfrm>
            <a:off x="4152900" y="407866"/>
            <a:ext cx="13382568" cy="2912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Scan the QR to join the </a:t>
            </a:r>
          </a:p>
          <a:p>
            <a:pPr>
              <a:lnSpc>
                <a:spcPts val="5599"/>
              </a:lnSpc>
            </a:pPr>
            <a:r>
              <a:rPr lang="en-US" sz="4000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Centre for Advanced Diagnostics Development and Application (CADDA) </a:t>
            </a:r>
          </a:p>
          <a:p>
            <a:pPr>
              <a:lnSpc>
                <a:spcPts val="5599"/>
              </a:lnSpc>
            </a:pPr>
            <a:r>
              <a:rPr lang="en-US" sz="4000" b="1" dirty="0">
                <a:solidFill>
                  <a:srgbClr val="1548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Community of Practice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14ED5-A365-2EB8-4BE5-14BD3930E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19100"/>
            <a:ext cx="8839200" cy="95158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3F395B-2FFE-F6A7-3EAF-5F0582533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000" y="8665608"/>
            <a:ext cx="2503592" cy="104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47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EF191A-3351-8C82-6D5D-5381B08C0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613CCB9-76E0-6E16-164A-69A18EB5E50C}"/>
              </a:ext>
            </a:extLst>
          </p:cNvPr>
          <p:cNvGrpSpPr/>
          <p:nvPr/>
        </p:nvGrpSpPr>
        <p:grpSpPr>
          <a:xfrm>
            <a:off x="14517814" y="-315404"/>
            <a:ext cx="3964281" cy="10917809"/>
            <a:chOff x="0" y="0"/>
            <a:chExt cx="1044090" cy="287547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32894E-3041-C021-2889-3F7B2ED94443}"/>
                </a:ext>
              </a:extLst>
            </p:cNvPr>
            <p:cNvSpPr/>
            <p:nvPr/>
          </p:nvSpPr>
          <p:spPr>
            <a:xfrm>
              <a:off x="0" y="0"/>
              <a:ext cx="1044090" cy="2875472"/>
            </a:xfrm>
            <a:custGeom>
              <a:avLst/>
              <a:gdLst/>
              <a:ahLst/>
              <a:cxnLst/>
              <a:rect l="l" t="t" r="r" b="b"/>
              <a:pathLst>
                <a:path w="1044090" h="2875472">
                  <a:moveTo>
                    <a:pt x="0" y="0"/>
                  </a:moveTo>
                  <a:lnTo>
                    <a:pt x="1044090" y="0"/>
                  </a:lnTo>
                  <a:lnTo>
                    <a:pt x="1044090" y="2875472"/>
                  </a:lnTo>
                  <a:lnTo>
                    <a:pt x="0" y="2875472"/>
                  </a:lnTo>
                  <a:close/>
                </a:path>
              </a:pathLst>
            </a:custGeom>
            <a:gradFill rotWithShape="1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92FC99-D696-D0ED-F1EA-448499D3534C}"/>
                </a:ext>
              </a:extLst>
            </p:cNvPr>
            <p:cNvSpPr txBox="1"/>
            <p:nvPr/>
          </p:nvSpPr>
          <p:spPr>
            <a:xfrm>
              <a:off x="0" y="-38100"/>
              <a:ext cx="1044090" cy="2913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ED091DF-A2DC-8AE3-B624-6C40AC6F8E37}"/>
              </a:ext>
            </a:extLst>
          </p:cNvPr>
          <p:cNvSpPr txBox="1"/>
          <p:nvPr/>
        </p:nvSpPr>
        <p:spPr>
          <a:xfrm>
            <a:off x="1539330" y="3389690"/>
            <a:ext cx="9941150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you, please come and talk with the CADDA team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2B0F7DA-BA83-797B-80AE-392658810DD1}"/>
              </a:ext>
            </a:extLst>
          </p:cNvPr>
          <p:cNvGrpSpPr/>
          <p:nvPr/>
        </p:nvGrpSpPr>
        <p:grpSpPr>
          <a:xfrm>
            <a:off x="-1867766" y="-1614217"/>
            <a:ext cx="3735531" cy="373553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0C758DB-5C2A-2AD3-6B24-3C49E27958A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9E6AE69-6FDB-0BC1-E3CC-3508A3E7EC4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A9B636F3-2D8E-9F04-C04E-3C5E11154AE3}"/>
              </a:ext>
            </a:extLst>
          </p:cNvPr>
          <p:cNvSpPr/>
          <p:nvPr/>
        </p:nvSpPr>
        <p:spPr>
          <a:xfrm rot="5400000">
            <a:off x="571553" y="3489631"/>
            <a:ext cx="848483" cy="630460"/>
          </a:xfrm>
          <a:custGeom>
            <a:avLst/>
            <a:gdLst/>
            <a:ahLst/>
            <a:cxnLst/>
            <a:rect l="l" t="t" r="r" b="b"/>
            <a:pathLst>
              <a:path w="1065694" h="945561">
                <a:moveTo>
                  <a:pt x="0" y="0"/>
                </a:moveTo>
                <a:lnTo>
                  <a:pt x="1065694" y="0"/>
                </a:lnTo>
                <a:lnTo>
                  <a:pt x="1065694" y="945561"/>
                </a:lnTo>
                <a:lnTo>
                  <a:pt x="0" y="945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744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fedc07-2ff7-4772-883c-b65fafeedc39">
      <Terms xmlns="http://schemas.microsoft.com/office/infopath/2007/PartnerControls"/>
    </lcf76f155ced4ddcb4097134ff3c332f>
    <_ip_UnifiedCompliancePolicyUIAction xmlns="http://schemas.microsoft.com/sharepoint/v3" xsi:nil="true"/>
    <TaxCatchAll xmlns="9e8932a4-846b-4f82-81ad-ad66315c0e4d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74CA1B846915439C214A7C057C6A68" ma:contentTypeVersion="15" ma:contentTypeDescription="Create a new document." ma:contentTypeScope="" ma:versionID="a5c435c38cd9e6da22957a80749da602">
  <xsd:schema xmlns:xsd="http://www.w3.org/2001/XMLSchema" xmlns:xs="http://www.w3.org/2001/XMLSchema" xmlns:p="http://schemas.microsoft.com/office/2006/metadata/properties" xmlns:ns1="http://schemas.microsoft.com/sharepoint/v3" xmlns:ns2="6afedc07-2ff7-4772-883c-b65fafeedc39" xmlns:ns3="9e8932a4-846b-4f82-81ad-ad66315c0e4d" targetNamespace="http://schemas.microsoft.com/office/2006/metadata/properties" ma:root="true" ma:fieldsID="e804436e38ac1c13e4ddfbcb56e84900" ns1:_="" ns2:_="" ns3:_="">
    <xsd:import namespace="http://schemas.microsoft.com/sharepoint/v3"/>
    <xsd:import namespace="6afedc07-2ff7-4772-883c-b65fafeedc39"/>
    <xsd:import namespace="9e8932a4-846b-4f82-81ad-ad66315c0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edc07-2ff7-4772-883c-b65fafeedc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932a4-846b-4f82-81ad-ad66315c0e4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567d2ed-5bde-4cf0-9d89-d704f0d5ef89}" ma:internalName="TaxCatchAll" ma:showField="CatchAllData" ma:web="9e8932a4-846b-4f82-81ad-ad66315c0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1DEE23-C6CB-4844-9411-C5D9A2C61B03}">
  <ds:schemaRefs>
    <ds:schemaRef ds:uri="http://schemas.microsoft.com/office/2006/metadata/properties"/>
    <ds:schemaRef ds:uri="http://schemas.microsoft.com/office/infopath/2007/PartnerControls"/>
    <ds:schemaRef ds:uri="32fea171-ee24-42d0-866a-1aec49ea3aff"/>
    <ds:schemaRef ds:uri="6e5341fb-b540-49b1-b6fc-5ab46ff95cc2"/>
  </ds:schemaRefs>
</ds:datastoreItem>
</file>

<file path=customXml/itemProps2.xml><?xml version="1.0" encoding="utf-8"?>
<ds:datastoreItem xmlns:ds="http://schemas.openxmlformats.org/officeDocument/2006/customXml" ds:itemID="{81724F99-E57B-4613-B076-4947C5EBBC2B}"/>
</file>

<file path=customXml/itemProps3.xml><?xml version="1.0" encoding="utf-8"?>
<ds:datastoreItem xmlns:ds="http://schemas.openxmlformats.org/officeDocument/2006/customXml" ds:itemID="{13C9BF10-3EF0-4F2E-A642-0FB1C9DF228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1a9fa56-3f32-449a-a721-3e3f49aa5e9a}" enabled="0" method="" siteId="{51a9fa56-3f32-449a-a721-3e3f49aa5e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598</Words>
  <Application>Microsoft Office PowerPoint</Application>
  <PresentationFormat>Custom</PresentationFormat>
  <Paragraphs>79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CADDA Optics Closing</dc:title>
  <dc:creator>Paul Meakin</dc:creator>
  <cp:lastModifiedBy>Paul Meakin</cp:lastModifiedBy>
  <cp:revision>5</cp:revision>
  <dcterms:created xsi:type="dcterms:W3CDTF">2006-08-16T00:00:00Z</dcterms:created>
  <dcterms:modified xsi:type="dcterms:W3CDTF">2026-09-30T09:04:49Z</dcterms:modified>
  <dc:identifier>DAHCcBwfaM8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0x0101003674CA1B846915439C214A7C057C6A68</vt:lpwstr>
  </property>
</Properties>
</file>