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4"/>
    <p:sldMasterId id="2147483672" r:id="rId5"/>
  </p:sldMasterIdLst>
  <p:notesMasterIdLst>
    <p:notesMasterId r:id="rId52"/>
  </p:notesMasterIdLst>
  <p:sldIdLst>
    <p:sldId id="301" r:id="rId6"/>
    <p:sldId id="302" r:id="rId7"/>
    <p:sldId id="303" r:id="rId8"/>
    <p:sldId id="256" r:id="rId9"/>
    <p:sldId id="304" r:id="rId10"/>
    <p:sldId id="405" r:id="rId11"/>
    <p:sldId id="406" r:id="rId12"/>
    <p:sldId id="407" r:id="rId13"/>
    <p:sldId id="390" r:id="rId14"/>
    <p:sldId id="408" r:id="rId15"/>
    <p:sldId id="257" r:id="rId16"/>
    <p:sldId id="290" r:id="rId17"/>
    <p:sldId id="278" r:id="rId18"/>
    <p:sldId id="280" r:id="rId19"/>
    <p:sldId id="272" r:id="rId20"/>
    <p:sldId id="275" r:id="rId21"/>
    <p:sldId id="273" r:id="rId22"/>
    <p:sldId id="277" r:id="rId23"/>
    <p:sldId id="276" r:id="rId24"/>
    <p:sldId id="274" r:id="rId25"/>
    <p:sldId id="300" r:id="rId26"/>
    <p:sldId id="289" r:id="rId27"/>
    <p:sldId id="262" r:id="rId28"/>
    <p:sldId id="260" r:id="rId29"/>
    <p:sldId id="286" r:id="rId30"/>
    <p:sldId id="287" r:id="rId31"/>
    <p:sldId id="284" r:id="rId32"/>
    <p:sldId id="291" r:id="rId33"/>
    <p:sldId id="292" r:id="rId34"/>
    <p:sldId id="293" r:id="rId35"/>
    <p:sldId id="298" r:id="rId36"/>
    <p:sldId id="297" r:id="rId37"/>
    <p:sldId id="295" r:id="rId38"/>
    <p:sldId id="299" r:id="rId39"/>
    <p:sldId id="271" r:id="rId40"/>
    <p:sldId id="414" r:id="rId41"/>
    <p:sldId id="415" r:id="rId42"/>
    <p:sldId id="416" r:id="rId43"/>
    <p:sldId id="417" r:id="rId44"/>
    <p:sldId id="418" r:id="rId45"/>
    <p:sldId id="419" r:id="rId46"/>
    <p:sldId id="420" r:id="rId47"/>
    <p:sldId id="421" r:id="rId48"/>
    <p:sldId id="422" r:id="rId49"/>
    <p:sldId id="423" r:id="rId50"/>
    <p:sldId id="265" r:id="rId51"/>
  </p:sldIdLst>
  <p:sldSz cx="24387175" cy="13716000"/>
  <p:notesSz cx="6797675" cy="9926638"/>
  <p:embeddedFontLst>
    <p:embeddedFont>
      <p:font typeface="Inclusive Sans" panose="020B0604020202020204" charset="0"/>
      <p:regular r:id="rId53"/>
      <p:bold r:id="rId54"/>
      <p:italic r:id="rId55"/>
      <p:boldItalic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7681">
          <p15:clr>
            <a:srgbClr val="A4A3A4"/>
          </p15:clr>
        </p15:guide>
        <p15:guide id="2" orient="horz" pos="6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4EB3D9-FF82-4DD4-A719-A40B07C2FEA0}">
  <a:tblStyle styleId="{6E4EB3D9-FF82-4DD4-A719-A40B07C2FEA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EE9E9"/>
          </a:solidFill>
        </a:fill>
      </a:tcStyle>
    </a:wholeTbl>
    <a:band1H>
      <a:tcTxStyle/>
      <a:tcStyle>
        <a:tcBdr/>
        <a:fill>
          <a:solidFill>
            <a:srgbClr val="FED1D1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ED1D1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79548" autoAdjust="0"/>
  </p:normalViewPr>
  <p:slideViewPr>
    <p:cSldViewPr snapToGrid="0">
      <p:cViewPr varScale="1">
        <p:scale>
          <a:sx n="45" d="100"/>
          <a:sy n="45" d="100"/>
        </p:scale>
        <p:origin x="516" y="54"/>
      </p:cViewPr>
      <p:guideLst>
        <p:guide pos="7681"/>
        <p:guide orient="horz" pos="6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font" Target="fonts/font3.fntdata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font" Target="fonts/font1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font" Target="fonts/font4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presProps" Target="pres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Relationship Id="rId6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142CE0-956B-4C81-8DEE-F4AD026E7BEF}" type="doc">
      <dgm:prSet loTypeId="urn:microsoft.com/office/officeart/2018/2/layout/IconVerticalSolidList" loCatId="icon" qsTypeId="urn:microsoft.com/office/officeart/2005/8/quickstyle/simple1#2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586BFDA-F7F8-47B0-99B3-265B6968B9C0}">
      <dgm:prSet custT="1"/>
      <dgm:spPr/>
      <dgm:t>
        <a:bodyPr/>
        <a:lstStyle/>
        <a:p>
          <a:r>
            <a:rPr lang="en-GB" sz="4000" dirty="0"/>
            <a:t>Understand current </a:t>
          </a:r>
          <a:r>
            <a:rPr lang="en-GB" sz="4000" b="1" dirty="0"/>
            <a:t>system needs based on real-world data</a:t>
          </a:r>
          <a:endParaRPr lang="en-US" sz="4000" dirty="0"/>
        </a:p>
      </dgm:t>
    </dgm:pt>
    <dgm:pt modelId="{A3BF7B9A-23B5-4594-B0BA-FF2ADB68DBED}" type="parTrans" cxnId="{6B85AEE6-AC2C-4FA3-9169-A734166426A0}">
      <dgm:prSet/>
      <dgm:spPr/>
      <dgm:t>
        <a:bodyPr/>
        <a:lstStyle/>
        <a:p>
          <a:endParaRPr lang="en-US" sz="4000"/>
        </a:p>
      </dgm:t>
    </dgm:pt>
    <dgm:pt modelId="{25139144-993C-4CC4-98F3-DE735C6C2B8F}" type="sibTrans" cxnId="{6B85AEE6-AC2C-4FA3-9169-A734166426A0}">
      <dgm:prSet/>
      <dgm:spPr/>
      <dgm:t>
        <a:bodyPr/>
        <a:lstStyle/>
        <a:p>
          <a:endParaRPr lang="en-US" sz="4000"/>
        </a:p>
      </dgm:t>
    </dgm:pt>
    <dgm:pt modelId="{280BDF37-FD4D-4A62-A304-9FBC2415F216}">
      <dgm:prSet custT="1"/>
      <dgm:spPr/>
      <dgm:t>
        <a:bodyPr/>
        <a:lstStyle/>
        <a:p>
          <a:r>
            <a:rPr lang="en-GB" sz="4000" dirty="0"/>
            <a:t>Support the </a:t>
          </a:r>
          <a:r>
            <a:rPr lang="en-GB" sz="4000" b="1" dirty="0"/>
            <a:t>prevention of ill-health by identifying underserved or marginalised groups </a:t>
          </a:r>
          <a:r>
            <a:rPr lang="en-GB" sz="4000" b="0" dirty="0"/>
            <a:t>– studying sociodemographic, geographic and clinical factors </a:t>
          </a:r>
          <a:endParaRPr lang="en-US" sz="4000" b="0" dirty="0"/>
        </a:p>
      </dgm:t>
    </dgm:pt>
    <dgm:pt modelId="{19AEBDE4-FF0E-44CA-B045-3252758D5143}" type="parTrans" cxnId="{2E55DD4C-FFFA-4116-B04F-71DEAD207490}">
      <dgm:prSet/>
      <dgm:spPr/>
      <dgm:t>
        <a:bodyPr/>
        <a:lstStyle/>
        <a:p>
          <a:endParaRPr lang="en-US" sz="4000"/>
        </a:p>
      </dgm:t>
    </dgm:pt>
    <dgm:pt modelId="{826055A9-99B3-4542-A4A9-7989D7F90A19}" type="sibTrans" cxnId="{2E55DD4C-FFFA-4116-B04F-71DEAD207490}">
      <dgm:prSet/>
      <dgm:spPr/>
      <dgm:t>
        <a:bodyPr/>
        <a:lstStyle/>
        <a:p>
          <a:endParaRPr lang="en-US" sz="4000"/>
        </a:p>
      </dgm:t>
    </dgm:pt>
    <dgm:pt modelId="{38B791B5-5870-4990-8289-04A3E40B4FBD}">
      <dgm:prSet custT="1"/>
      <dgm:spPr/>
      <dgm:t>
        <a:bodyPr/>
        <a:lstStyle/>
        <a:p>
          <a:r>
            <a:rPr lang="en-GB" sz="4000" dirty="0"/>
            <a:t>Develop methods to </a:t>
          </a:r>
          <a:r>
            <a:rPr lang="en-GB" sz="4000" b="1" dirty="0"/>
            <a:t>identify conditions earlier </a:t>
          </a:r>
          <a:r>
            <a:rPr lang="en-GB" sz="4000" dirty="0"/>
            <a:t>– risk stratification and prediction </a:t>
          </a:r>
          <a:endParaRPr lang="en-US" sz="4000" dirty="0"/>
        </a:p>
      </dgm:t>
    </dgm:pt>
    <dgm:pt modelId="{7C566D12-E952-4476-B826-D435865DE79A}" type="parTrans" cxnId="{8F4DB560-20DF-4884-B306-C883CD9527EA}">
      <dgm:prSet/>
      <dgm:spPr/>
      <dgm:t>
        <a:bodyPr/>
        <a:lstStyle/>
        <a:p>
          <a:endParaRPr lang="en-US" sz="4000"/>
        </a:p>
      </dgm:t>
    </dgm:pt>
    <dgm:pt modelId="{24E7FA6A-D813-4841-9289-3818627B5211}" type="sibTrans" cxnId="{8F4DB560-20DF-4884-B306-C883CD9527EA}">
      <dgm:prSet/>
      <dgm:spPr/>
      <dgm:t>
        <a:bodyPr/>
        <a:lstStyle/>
        <a:p>
          <a:endParaRPr lang="en-US" sz="4000"/>
        </a:p>
      </dgm:t>
    </dgm:pt>
    <dgm:pt modelId="{BF0F9010-1DF0-4CE4-B7AF-F0F45F38C977}">
      <dgm:prSet custT="1"/>
      <dgm:spPr/>
      <dgm:t>
        <a:bodyPr/>
        <a:lstStyle/>
        <a:p>
          <a:r>
            <a:rPr lang="en-GB" sz="4000" dirty="0"/>
            <a:t>Produce tools to </a:t>
          </a:r>
          <a:r>
            <a:rPr lang="en-GB" sz="4000" b="1" dirty="0"/>
            <a:t>target interventions </a:t>
          </a:r>
          <a:r>
            <a:rPr lang="en-GB" sz="4000" dirty="0"/>
            <a:t> - finding at-risk groups, working on implementation </a:t>
          </a:r>
          <a:endParaRPr lang="en-US" sz="4000" dirty="0"/>
        </a:p>
      </dgm:t>
    </dgm:pt>
    <dgm:pt modelId="{26B9847E-38BC-44DC-818C-79384BFEC4CF}" type="parTrans" cxnId="{5D38D892-FAF4-4BFB-8BDB-12EDB18F49E0}">
      <dgm:prSet/>
      <dgm:spPr/>
      <dgm:t>
        <a:bodyPr/>
        <a:lstStyle/>
        <a:p>
          <a:endParaRPr lang="en-US" sz="4000"/>
        </a:p>
      </dgm:t>
    </dgm:pt>
    <dgm:pt modelId="{B631CF7D-108F-4E0F-856B-89C5A108506E}" type="sibTrans" cxnId="{5D38D892-FAF4-4BFB-8BDB-12EDB18F49E0}">
      <dgm:prSet/>
      <dgm:spPr/>
      <dgm:t>
        <a:bodyPr/>
        <a:lstStyle/>
        <a:p>
          <a:endParaRPr lang="en-US" sz="4000"/>
        </a:p>
      </dgm:t>
    </dgm:pt>
    <dgm:pt modelId="{407AD2C0-2D9C-44AA-93EC-0A9A021E878C}">
      <dgm:prSet custT="1"/>
      <dgm:spPr/>
      <dgm:t>
        <a:bodyPr/>
        <a:lstStyle/>
        <a:p>
          <a:r>
            <a:rPr lang="en-GB" sz="4000" dirty="0"/>
            <a:t>Create and deliver </a:t>
          </a:r>
          <a:r>
            <a:rPr lang="en-GB" sz="4000" b="1" dirty="0"/>
            <a:t>training and support resources for new analysts </a:t>
          </a:r>
          <a:r>
            <a:rPr lang="en-GB" sz="4000" dirty="0"/>
            <a:t>via the ARC KSS Data Science Hub </a:t>
          </a:r>
          <a:endParaRPr lang="en-US" sz="4000" dirty="0"/>
        </a:p>
      </dgm:t>
    </dgm:pt>
    <dgm:pt modelId="{88BCB99B-74B5-4958-9064-53E3336A0941}" type="parTrans" cxnId="{2453A845-A016-4813-8D9D-64506815E25C}">
      <dgm:prSet/>
      <dgm:spPr/>
      <dgm:t>
        <a:bodyPr/>
        <a:lstStyle/>
        <a:p>
          <a:endParaRPr lang="en-US" sz="4000"/>
        </a:p>
      </dgm:t>
    </dgm:pt>
    <dgm:pt modelId="{653F77F1-6915-4328-ACA8-ED9C5B7298E1}" type="sibTrans" cxnId="{2453A845-A016-4813-8D9D-64506815E25C}">
      <dgm:prSet/>
      <dgm:spPr/>
      <dgm:t>
        <a:bodyPr/>
        <a:lstStyle/>
        <a:p>
          <a:endParaRPr lang="en-US" sz="4000"/>
        </a:p>
      </dgm:t>
    </dgm:pt>
    <dgm:pt modelId="{F690B326-0B8E-4802-BB14-A5ECED64C785}" type="pres">
      <dgm:prSet presAssocID="{85142CE0-956B-4C81-8DEE-F4AD026E7BEF}" presName="root" presStyleCnt="0">
        <dgm:presLayoutVars>
          <dgm:dir/>
          <dgm:resizeHandles val="exact"/>
        </dgm:presLayoutVars>
      </dgm:prSet>
      <dgm:spPr/>
    </dgm:pt>
    <dgm:pt modelId="{B46C3951-98A4-434B-8AF0-E31551A535B4}" type="pres">
      <dgm:prSet presAssocID="{8586BFDA-F7F8-47B0-99B3-265B6968B9C0}" presName="compNode" presStyleCnt="0"/>
      <dgm:spPr/>
    </dgm:pt>
    <dgm:pt modelId="{EA1033CA-CC4F-42CF-B85A-2BC9CAA51E66}" type="pres">
      <dgm:prSet presAssocID="{8586BFDA-F7F8-47B0-99B3-265B6968B9C0}" presName="bgRect" presStyleLbl="bgShp" presStyleIdx="0" presStyleCnt="5"/>
      <dgm:spPr/>
    </dgm:pt>
    <dgm:pt modelId="{3F41C6A2-2B15-401D-8823-0772E5DE74FA}" type="pres">
      <dgm:prSet presAssocID="{8586BFDA-F7F8-47B0-99B3-265B6968B9C0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5DF88B2B-52D0-493E-9821-E8CD506AAE12}" type="pres">
      <dgm:prSet presAssocID="{8586BFDA-F7F8-47B0-99B3-265B6968B9C0}" presName="spaceRect" presStyleCnt="0"/>
      <dgm:spPr/>
    </dgm:pt>
    <dgm:pt modelId="{51173276-B650-42B8-986B-BC03C9A17E23}" type="pres">
      <dgm:prSet presAssocID="{8586BFDA-F7F8-47B0-99B3-265B6968B9C0}" presName="parTx" presStyleLbl="revTx" presStyleIdx="0" presStyleCnt="5">
        <dgm:presLayoutVars>
          <dgm:chMax val="0"/>
          <dgm:chPref val="0"/>
        </dgm:presLayoutVars>
      </dgm:prSet>
      <dgm:spPr/>
    </dgm:pt>
    <dgm:pt modelId="{6F2C2873-FAE0-4FE4-B39C-B85EAA6DE39E}" type="pres">
      <dgm:prSet presAssocID="{25139144-993C-4CC4-98F3-DE735C6C2B8F}" presName="sibTrans" presStyleCnt="0"/>
      <dgm:spPr/>
    </dgm:pt>
    <dgm:pt modelId="{F32CA0D7-BD0B-4999-8565-990CC83D1605}" type="pres">
      <dgm:prSet presAssocID="{280BDF37-FD4D-4A62-A304-9FBC2415F216}" presName="compNode" presStyleCnt="0"/>
      <dgm:spPr/>
    </dgm:pt>
    <dgm:pt modelId="{0DA5063C-842A-4B96-8855-F620A829861A}" type="pres">
      <dgm:prSet presAssocID="{280BDF37-FD4D-4A62-A304-9FBC2415F216}" presName="bgRect" presStyleLbl="bgShp" presStyleIdx="1" presStyleCnt="5"/>
      <dgm:spPr/>
    </dgm:pt>
    <dgm:pt modelId="{6C2E2C2F-A605-4972-90CF-3209F67B77A1}" type="pres">
      <dgm:prSet presAssocID="{280BDF37-FD4D-4A62-A304-9FBC2415F216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FFCCC94E-6672-4B90-91A8-EECA7FAE7D59}" type="pres">
      <dgm:prSet presAssocID="{280BDF37-FD4D-4A62-A304-9FBC2415F216}" presName="spaceRect" presStyleCnt="0"/>
      <dgm:spPr/>
    </dgm:pt>
    <dgm:pt modelId="{B935503E-16DF-4797-A613-4372CF2380D1}" type="pres">
      <dgm:prSet presAssocID="{280BDF37-FD4D-4A62-A304-9FBC2415F216}" presName="parTx" presStyleLbl="revTx" presStyleIdx="1" presStyleCnt="5">
        <dgm:presLayoutVars>
          <dgm:chMax val="0"/>
          <dgm:chPref val="0"/>
        </dgm:presLayoutVars>
      </dgm:prSet>
      <dgm:spPr/>
    </dgm:pt>
    <dgm:pt modelId="{1C7472AC-54F7-462E-925A-400B4569C4B7}" type="pres">
      <dgm:prSet presAssocID="{826055A9-99B3-4542-A4A9-7989D7F90A19}" presName="sibTrans" presStyleCnt="0"/>
      <dgm:spPr/>
    </dgm:pt>
    <dgm:pt modelId="{BD73728F-DB12-4E01-8235-75349BC2AA26}" type="pres">
      <dgm:prSet presAssocID="{38B791B5-5870-4990-8289-04A3E40B4FBD}" presName="compNode" presStyleCnt="0"/>
      <dgm:spPr/>
    </dgm:pt>
    <dgm:pt modelId="{F3CD52B4-F916-4304-BBEA-0F4B31BEEABD}" type="pres">
      <dgm:prSet presAssocID="{38B791B5-5870-4990-8289-04A3E40B4FBD}" presName="bgRect" presStyleLbl="bgShp" presStyleIdx="2" presStyleCnt="5"/>
      <dgm:spPr/>
    </dgm:pt>
    <dgm:pt modelId="{AC3D1B55-7F91-4AAC-8981-4CFD6F202518}" type="pres">
      <dgm:prSet presAssocID="{38B791B5-5870-4990-8289-04A3E40B4FBD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9F936AF7-88D3-4FA6-9EE1-AA47D8247BF4}" type="pres">
      <dgm:prSet presAssocID="{38B791B5-5870-4990-8289-04A3E40B4FBD}" presName="spaceRect" presStyleCnt="0"/>
      <dgm:spPr/>
    </dgm:pt>
    <dgm:pt modelId="{B4C19753-41B3-458C-A69F-D3F2293646A4}" type="pres">
      <dgm:prSet presAssocID="{38B791B5-5870-4990-8289-04A3E40B4FBD}" presName="parTx" presStyleLbl="revTx" presStyleIdx="2" presStyleCnt="5">
        <dgm:presLayoutVars>
          <dgm:chMax val="0"/>
          <dgm:chPref val="0"/>
        </dgm:presLayoutVars>
      </dgm:prSet>
      <dgm:spPr/>
    </dgm:pt>
    <dgm:pt modelId="{D4563ED5-9590-4418-8E69-8B2D0620D4C8}" type="pres">
      <dgm:prSet presAssocID="{24E7FA6A-D813-4841-9289-3818627B5211}" presName="sibTrans" presStyleCnt="0"/>
      <dgm:spPr/>
    </dgm:pt>
    <dgm:pt modelId="{1A3C20B4-4005-42F9-85C7-276439FC25C9}" type="pres">
      <dgm:prSet presAssocID="{BF0F9010-1DF0-4CE4-B7AF-F0F45F38C977}" presName="compNode" presStyleCnt="0"/>
      <dgm:spPr/>
    </dgm:pt>
    <dgm:pt modelId="{E0BEF6D7-AA34-4710-8C29-F26F63BBC466}" type="pres">
      <dgm:prSet presAssocID="{BF0F9010-1DF0-4CE4-B7AF-F0F45F38C977}" presName="bgRect" presStyleLbl="bgShp" presStyleIdx="3" presStyleCnt="5"/>
      <dgm:spPr/>
    </dgm:pt>
    <dgm:pt modelId="{22D04B6E-5F94-4F96-B579-EAC7F1D39241}" type="pres">
      <dgm:prSet presAssocID="{BF0F9010-1DF0-4CE4-B7AF-F0F45F38C977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D7FF6C54-FB41-404F-BB2D-D2E518B9737B}" type="pres">
      <dgm:prSet presAssocID="{BF0F9010-1DF0-4CE4-B7AF-F0F45F38C977}" presName="spaceRect" presStyleCnt="0"/>
      <dgm:spPr/>
    </dgm:pt>
    <dgm:pt modelId="{69A4C6AC-094A-462A-9FDE-EA9941C88822}" type="pres">
      <dgm:prSet presAssocID="{BF0F9010-1DF0-4CE4-B7AF-F0F45F38C977}" presName="parTx" presStyleLbl="revTx" presStyleIdx="3" presStyleCnt="5">
        <dgm:presLayoutVars>
          <dgm:chMax val="0"/>
          <dgm:chPref val="0"/>
        </dgm:presLayoutVars>
      </dgm:prSet>
      <dgm:spPr/>
    </dgm:pt>
    <dgm:pt modelId="{A71D6F06-143C-428A-8736-B8A4B58632BA}" type="pres">
      <dgm:prSet presAssocID="{B631CF7D-108F-4E0F-856B-89C5A108506E}" presName="sibTrans" presStyleCnt="0"/>
      <dgm:spPr/>
    </dgm:pt>
    <dgm:pt modelId="{7A9137CA-F066-4BA4-8D7D-AF69C661CFE0}" type="pres">
      <dgm:prSet presAssocID="{407AD2C0-2D9C-44AA-93EC-0A9A021E878C}" presName="compNode" presStyleCnt="0"/>
      <dgm:spPr/>
    </dgm:pt>
    <dgm:pt modelId="{DD73B693-EE64-4DC1-A113-F55076597315}" type="pres">
      <dgm:prSet presAssocID="{407AD2C0-2D9C-44AA-93EC-0A9A021E878C}" presName="bgRect" presStyleLbl="bgShp" presStyleIdx="4" presStyleCnt="5"/>
      <dgm:spPr/>
    </dgm:pt>
    <dgm:pt modelId="{60427BB1-CE87-4DF0-8475-D5BC5DE648AF}" type="pres">
      <dgm:prSet presAssocID="{407AD2C0-2D9C-44AA-93EC-0A9A021E878C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8FC2A375-C39C-4964-BD79-438795F86E58}" type="pres">
      <dgm:prSet presAssocID="{407AD2C0-2D9C-44AA-93EC-0A9A021E878C}" presName="spaceRect" presStyleCnt="0"/>
      <dgm:spPr/>
    </dgm:pt>
    <dgm:pt modelId="{46E779D1-835F-41AA-A607-920AEA823DDF}" type="pres">
      <dgm:prSet presAssocID="{407AD2C0-2D9C-44AA-93EC-0A9A021E878C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CCF4A2A-AF93-41DA-9300-03C07230B1E7}" type="presOf" srcId="{280BDF37-FD4D-4A62-A304-9FBC2415F216}" destId="{B935503E-16DF-4797-A613-4372CF2380D1}" srcOrd="0" destOrd="0" presId="urn:microsoft.com/office/officeart/2018/2/layout/IconVerticalSolidList"/>
    <dgm:cxn modelId="{3F23F336-A6C6-466E-BF53-3E93915F33FE}" type="presOf" srcId="{407AD2C0-2D9C-44AA-93EC-0A9A021E878C}" destId="{46E779D1-835F-41AA-A607-920AEA823DDF}" srcOrd="0" destOrd="0" presId="urn:microsoft.com/office/officeart/2018/2/layout/IconVerticalSolidList"/>
    <dgm:cxn modelId="{8F4DB560-20DF-4884-B306-C883CD9527EA}" srcId="{85142CE0-956B-4C81-8DEE-F4AD026E7BEF}" destId="{38B791B5-5870-4990-8289-04A3E40B4FBD}" srcOrd="2" destOrd="0" parTransId="{7C566D12-E952-4476-B826-D435865DE79A}" sibTransId="{24E7FA6A-D813-4841-9289-3818627B5211}"/>
    <dgm:cxn modelId="{B7159D42-D84A-4A89-A2CB-238576FBE24D}" type="presOf" srcId="{38B791B5-5870-4990-8289-04A3E40B4FBD}" destId="{B4C19753-41B3-458C-A69F-D3F2293646A4}" srcOrd="0" destOrd="0" presId="urn:microsoft.com/office/officeart/2018/2/layout/IconVerticalSolidList"/>
    <dgm:cxn modelId="{2453A845-A016-4813-8D9D-64506815E25C}" srcId="{85142CE0-956B-4C81-8DEE-F4AD026E7BEF}" destId="{407AD2C0-2D9C-44AA-93EC-0A9A021E878C}" srcOrd="4" destOrd="0" parTransId="{88BCB99B-74B5-4958-9064-53E3336A0941}" sibTransId="{653F77F1-6915-4328-ACA8-ED9C5B7298E1}"/>
    <dgm:cxn modelId="{352EA446-A63F-4863-9BEE-2125DB322C5D}" type="presOf" srcId="{85142CE0-956B-4C81-8DEE-F4AD026E7BEF}" destId="{F690B326-0B8E-4802-BB14-A5ECED64C785}" srcOrd="0" destOrd="0" presId="urn:microsoft.com/office/officeart/2018/2/layout/IconVerticalSolidList"/>
    <dgm:cxn modelId="{2E55DD4C-FFFA-4116-B04F-71DEAD207490}" srcId="{85142CE0-956B-4C81-8DEE-F4AD026E7BEF}" destId="{280BDF37-FD4D-4A62-A304-9FBC2415F216}" srcOrd="1" destOrd="0" parTransId="{19AEBDE4-FF0E-44CA-B045-3252758D5143}" sibTransId="{826055A9-99B3-4542-A4A9-7989D7F90A19}"/>
    <dgm:cxn modelId="{5D38D892-FAF4-4BFB-8BDB-12EDB18F49E0}" srcId="{85142CE0-956B-4C81-8DEE-F4AD026E7BEF}" destId="{BF0F9010-1DF0-4CE4-B7AF-F0F45F38C977}" srcOrd="3" destOrd="0" parTransId="{26B9847E-38BC-44DC-818C-79384BFEC4CF}" sibTransId="{B631CF7D-108F-4E0F-856B-89C5A108506E}"/>
    <dgm:cxn modelId="{4340A0A1-F57D-4190-B7DA-3F8FD85C15DC}" type="presOf" srcId="{8586BFDA-F7F8-47B0-99B3-265B6968B9C0}" destId="{51173276-B650-42B8-986B-BC03C9A17E23}" srcOrd="0" destOrd="0" presId="urn:microsoft.com/office/officeart/2018/2/layout/IconVerticalSolidList"/>
    <dgm:cxn modelId="{8C1AA9C8-CF0E-4A43-96EA-B7108693AB9B}" type="presOf" srcId="{BF0F9010-1DF0-4CE4-B7AF-F0F45F38C977}" destId="{69A4C6AC-094A-462A-9FDE-EA9941C88822}" srcOrd="0" destOrd="0" presId="urn:microsoft.com/office/officeart/2018/2/layout/IconVerticalSolidList"/>
    <dgm:cxn modelId="{6B85AEE6-AC2C-4FA3-9169-A734166426A0}" srcId="{85142CE0-956B-4C81-8DEE-F4AD026E7BEF}" destId="{8586BFDA-F7F8-47B0-99B3-265B6968B9C0}" srcOrd="0" destOrd="0" parTransId="{A3BF7B9A-23B5-4594-B0BA-FF2ADB68DBED}" sibTransId="{25139144-993C-4CC4-98F3-DE735C6C2B8F}"/>
    <dgm:cxn modelId="{1A3146F5-702B-4591-9B4E-591F44A55977}" type="presParOf" srcId="{F690B326-0B8E-4802-BB14-A5ECED64C785}" destId="{B46C3951-98A4-434B-8AF0-E31551A535B4}" srcOrd="0" destOrd="0" presId="urn:microsoft.com/office/officeart/2018/2/layout/IconVerticalSolidList"/>
    <dgm:cxn modelId="{FECC1CCA-551F-4C00-BA60-0622CBF46790}" type="presParOf" srcId="{B46C3951-98A4-434B-8AF0-E31551A535B4}" destId="{EA1033CA-CC4F-42CF-B85A-2BC9CAA51E66}" srcOrd="0" destOrd="0" presId="urn:microsoft.com/office/officeart/2018/2/layout/IconVerticalSolidList"/>
    <dgm:cxn modelId="{FB88BD07-092F-4DB8-8A8B-61C05052D8A6}" type="presParOf" srcId="{B46C3951-98A4-434B-8AF0-E31551A535B4}" destId="{3F41C6A2-2B15-401D-8823-0772E5DE74FA}" srcOrd="1" destOrd="0" presId="urn:microsoft.com/office/officeart/2018/2/layout/IconVerticalSolidList"/>
    <dgm:cxn modelId="{11D5718D-1C2C-4871-872C-AF1DFE39D816}" type="presParOf" srcId="{B46C3951-98A4-434B-8AF0-E31551A535B4}" destId="{5DF88B2B-52D0-493E-9821-E8CD506AAE12}" srcOrd="2" destOrd="0" presId="urn:microsoft.com/office/officeart/2018/2/layout/IconVerticalSolidList"/>
    <dgm:cxn modelId="{D7513441-C407-4159-BCEC-5C788C262796}" type="presParOf" srcId="{B46C3951-98A4-434B-8AF0-E31551A535B4}" destId="{51173276-B650-42B8-986B-BC03C9A17E23}" srcOrd="3" destOrd="0" presId="urn:microsoft.com/office/officeart/2018/2/layout/IconVerticalSolidList"/>
    <dgm:cxn modelId="{40FA2A6B-CA80-42F1-80BC-B851CE7DE1A4}" type="presParOf" srcId="{F690B326-0B8E-4802-BB14-A5ECED64C785}" destId="{6F2C2873-FAE0-4FE4-B39C-B85EAA6DE39E}" srcOrd="1" destOrd="0" presId="urn:microsoft.com/office/officeart/2018/2/layout/IconVerticalSolidList"/>
    <dgm:cxn modelId="{F5920F5D-372A-40A5-9787-1268480A8573}" type="presParOf" srcId="{F690B326-0B8E-4802-BB14-A5ECED64C785}" destId="{F32CA0D7-BD0B-4999-8565-990CC83D1605}" srcOrd="2" destOrd="0" presId="urn:microsoft.com/office/officeart/2018/2/layout/IconVerticalSolidList"/>
    <dgm:cxn modelId="{9E8140A4-4CD6-43CF-963B-C771DEF144A6}" type="presParOf" srcId="{F32CA0D7-BD0B-4999-8565-990CC83D1605}" destId="{0DA5063C-842A-4B96-8855-F620A829861A}" srcOrd="0" destOrd="0" presId="urn:microsoft.com/office/officeart/2018/2/layout/IconVerticalSolidList"/>
    <dgm:cxn modelId="{465ECC97-9621-4E75-8E9D-13A6B5058097}" type="presParOf" srcId="{F32CA0D7-BD0B-4999-8565-990CC83D1605}" destId="{6C2E2C2F-A605-4972-90CF-3209F67B77A1}" srcOrd="1" destOrd="0" presId="urn:microsoft.com/office/officeart/2018/2/layout/IconVerticalSolidList"/>
    <dgm:cxn modelId="{470DB35C-7F4C-42A8-96C0-4A8F4EB90C05}" type="presParOf" srcId="{F32CA0D7-BD0B-4999-8565-990CC83D1605}" destId="{FFCCC94E-6672-4B90-91A8-EECA7FAE7D59}" srcOrd="2" destOrd="0" presId="urn:microsoft.com/office/officeart/2018/2/layout/IconVerticalSolidList"/>
    <dgm:cxn modelId="{072A6335-2F47-489C-81B0-FF5ED8B47A99}" type="presParOf" srcId="{F32CA0D7-BD0B-4999-8565-990CC83D1605}" destId="{B935503E-16DF-4797-A613-4372CF2380D1}" srcOrd="3" destOrd="0" presId="urn:microsoft.com/office/officeart/2018/2/layout/IconVerticalSolidList"/>
    <dgm:cxn modelId="{D879FF38-BDBD-432D-AE3E-0888C144A214}" type="presParOf" srcId="{F690B326-0B8E-4802-BB14-A5ECED64C785}" destId="{1C7472AC-54F7-462E-925A-400B4569C4B7}" srcOrd="3" destOrd="0" presId="urn:microsoft.com/office/officeart/2018/2/layout/IconVerticalSolidList"/>
    <dgm:cxn modelId="{C8050826-5538-4315-B51D-F946AF343821}" type="presParOf" srcId="{F690B326-0B8E-4802-BB14-A5ECED64C785}" destId="{BD73728F-DB12-4E01-8235-75349BC2AA26}" srcOrd="4" destOrd="0" presId="urn:microsoft.com/office/officeart/2018/2/layout/IconVerticalSolidList"/>
    <dgm:cxn modelId="{2396BB75-6143-4F6C-907B-EF4491535A3D}" type="presParOf" srcId="{BD73728F-DB12-4E01-8235-75349BC2AA26}" destId="{F3CD52B4-F916-4304-BBEA-0F4B31BEEABD}" srcOrd="0" destOrd="0" presId="urn:microsoft.com/office/officeart/2018/2/layout/IconVerticalSolidList"/>
    <dgm:cxn modelId="{1C66DC4D-DC4E-4525-8F1D-E72C80F0EA17}" type="presParOf" srcId="{BD73728F-DB12-4E01-8235-75349BC2AA26}" destId="{AC3D1B55-7F91-4AAC-8981-4CFD6F202518}" srcOrd="1" destOrd="0" presId="urn:microsoft.com/office/officeart/2018/2/layout/IconVerticalSolidList"/>
    <dgm:cxn modelId="{C553F27E-428D-4D6C-A474-A3BAA4DD669B}" type="presParOf" srcId="{BD73728F-DB12-4E01-8235-75349BC2AA26}" destId="{9F936AF7-88D3-4FA6-9EE1-AA47D8247BF4}" srcOrd="2" destOrd="0" presId="urn:microsoft.com/office/officeart/2018/2/layout/IconVerticalSolidList"/>
    <dgm:cxn modelId="{8E78BC8F-3701-49D1-ABDD-A25E0D485A5A}" type="presParOf" srcId="{BD73728F-DB12-4E01-8235-75349BC2AA26}" destId="{B4C19753-41B3-458C-A69F-D3F2293646A4}" srcOrd="3" destOrd="0" presId="urn:microsoft.com/office/officeart/2018/2/layout/IconVerticalSolidList"/>
    <dgm:cxn modelId="{A140BBC6-7452-4B22-8F00-25510558FD34}" type="presParOf" srcId="{F690B326-0B8E-4802-BB14-A5ECED64C785}" destId="{D4563ED5-9590-4418-8E69-8B2D0620D4C8}" srcOrd="5" destOrd="0" presId="urn:microsoft.com/office/officeart/2018/2/layout/IconVerticalSolidList"/>
    <dgm:cxn modelId="{761EDF8E-3237-4053-A11A-3B41A5C7F959}" type="presParOf" srcId="{F690B326-0B8E-4802-BB14-A5ECED64C785}" destId="{1A3C20B4-4005-42F9-85C7-276439FC25C9}" srcOrd="6" destOrd="0" presId="urn:microsoft.com/office/officeart/2018/2/layout/IconVerticalSolidList"/>
    <dgm:cxn modelId="{003ECD91-6D03-401A-9E33-C8077590655D}" type="presParOf" srcId="{1A3C20B4-4005-42F9-85C7-276439FC25C9}" destId="{E0BEF6D7-AA34-4710-8C29-F26F63BBC466}" srcOrd="0" destOrd="0" presId="urn:microsoft.com/office/officeart/2018/2/layout/IconVerticalSolidList"/>
    <dgm:cxn modelId="{2D4465CB-EFCD-4D51-B5CA-7F2FFB2D5705}" type="presParOf" srcId="{1A3C20B4-4005-42F9-85C7-276439FC25C9}" destId="{22D04B6E-5F94-4F96-B579-EAC7F1D39241}" srcOrd="1" destOrd="0" presId="urn:microsoft.com/office/officeart/2018/2/layout/IconVerticalSolidList"/>
    <dgm:cxn modelId="{9D9317F7-6AEC-4867-BAF4-1CE015AA5198}" type="presParOf" srcId="{1A3C20B4-4005-42F9-85C7-276439FC25C9}" destId="{D7FF6C54-FB41-404F-BB2D-D2E518B9737B}" srcOrd="2" destOrd="0" presId="urn:microsoft.com/office/officeart/2018/2/layout/IconVerticalSolidList"/>
    <dgm:cxn modelId="{2B70715E-C508-480A-93D8-E4C158494028}" type="presParOf" srcId="{1A3C20B4-4005-42F9-85C7-276439FC25C9}" destId="{69A4C6AC-094A-462A-9FDE-EA9941C88822}" srcOrd="3" destOrd="0" presId="urn:microsoft.com/office/officeart/2018/2/layout/IconVerticalSolidList"/>
    <dgm:cxn modelId="{5F46C246-6304-4E1A-9F0F-D058FA5D004E}" type="presParOf" srcId="{F690B326-0B8E-4802-BB14-A5ECED64C785}" destId="{A71D6F06-143C-428A-8736-B8A4B58632BA}" srcOrd="7" destOrd="0" presId="urn:microsoft.com/office/officeart/2018/2/layout/IconVerticalSolidList"/>
    <dgm:cxn modelId="{0ECBD5B4-74D5-44FA-8920-5A5760012E41}" type="presParOf" srcId="{F690B326-0B8E-4802-BB14-A5ECED64C785}" destId="{7A9137CA-F066-4BA4-8D7D-AF69C661CFE0}" srcOrd="8" destOrd="0" presId="urn:microsoft.com/office/officeart/2018/2/layout/IconVerticalSolidList"/>
    <dgm:cxn modelId="{FF063BF3-B2E2-4A85-94F1-671C74D34FCF}" type="presParOf" srcId="{7A9137CA-F066-4BA4-8D7D-AF69C661CFE0}" destId="{DD73B693-EE64-4DC1-A113-F55076597315}" srcOrd="0" destOrd="0" presId="urn:microsoft.com/office/officeart/2018/2/layout/IconVerticalSolidList"/>
    <dgm:cxn modelId="{4A86CD69-94AE-4B4F-A9CE-15E0D8F52987}" type="presParOf" srcId="{7A9137CA-F066-4BA4-8D7D-AF69C661CFE0}" destId="{60427BB1-CE87-4DF0-8475-D5BC5DE648AF}" srcOrd="1" destOrd="0" presId="urn:microsoft.com/office/officeart/2018/2/layout/IconVerticalSolidList"/>
    <dgm:cxn modelId="{D702CDC1-BA4B-480A-B343-7DED01DC209C}" type="presParOf" srcId="{7A9137CA-F066-4BA4-8D7D-AF69C661CFE0}" destId="{8FC2A375-C39C-4964-BD79-438795F86E58}" srcOrd="2" destOrd="0" presId="urn:microsoft.com/office/officeart/2018/2/layout/IconVerticalSolidList"/>
    <dgm:cxn modelId="{78E950CB-229E-4BA2-BA27-7254E9987D6B}" type="presParOf" srcId="{7A9137CA-F066-4BA4-8D7D-AF69C661CFE0}" destId="{46E779D1-835F-41AA-A607-920AEA823DD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EC97D7-1BE2-4354-9C5D-E08DBEA89C26}" type="doc">
      <dgm:prSet loTypeId="urn:microsoft.com/office/officeart/2008/layout/LinedList" loCatId="list" qsTypeId="urn:microsoft.com/office/officeart/2005/8/quickstyle/simple5#2" qsCatId="simple" csTypeId="urn:microsoft.com/office/officeart/2005/8/colors/accent1_2#2" csCatId="accent1"/>
      <dgm:spPr/>
      <dgm:t>
        <a:bodyPr/>
        <a:lstStyle/>
        <a:p>
          <a:endParaRPr lang="en-US"/>
        </a:p>
      </dgm:t>
    </dgm:pt>
    <dgm:pt modelId="{D436B580-179C-407C-8673-44159EB8211C}">
      <dgm:prSet/>
      <dgm:spPr/>
      <dgm:t>
        <a:bodyPr/>
        <a:lstStyle/>
        <a:p>
          <a:r>
            <a:rPr lang="en-GB"/>
            <a:t>Epidemiology and Drug Safety Research</a:t>
          </a:r>
          <a:endParaRPr lang="en-US"/>
        </a:p>
      </dgm:t>
    </dgm:pt>
    <dgm:pt modelId="{3565E4F4-8CDC-4269-ABD9-E06D3A604B25}" type="parTrans" cxnId="{CBF9239C-0323-40C6-BC5A-3810DDE402D6}">
      <dgm:prSet/>
      <dgm:spPr/>
      <dgm:t>
        <a:bodyPr/>
        <a:lstStyle/>
        <a:p>
          <a:endParaRPr lang="en-US"/>
        </a:p>
      </dgm:t>
    </dgm:pt>
    <dgm:pt modelId="{6E52ECAF-C351-4602-93EE-C1B8B880B3A7}" type="sibTrans" cxnId="{CBF9239C-0323-40C6-BC5A-3810DDE402D6}">
      <dgm:prSet/>
      <dgm:spPr/>
      <dgm:t>
        <a:bodyPr/>
        <a:lstStyle/>
        <a:p>
          <a:endParaRPr lang="en-US"/>
        </a:p>
      </dgm:t>
    </dgm:pt>
    <dgm:pt modelId="{EC746901-5AB7-4F78-95E3-2887C779A0E0}">
      <dgm:prSet/>
      <dgm:spPr/>
      <dgm:t>
        <a:bodyPr/>
        <a:lstStyle/>
        <a:p>
          <a:r>
            <a:rPr lang="en-GB"/>
            <a:t>Health Inequalities Investigations</a:t>
          </a:r>
          <a:endParaRPr lang="en-US"/>
        </a:p>
      </dgm:t>
    </dgm:pt>
    <dgm:pt modelId="{9234052E-117D-4488-8BA8-11838A22DDDC}" type="parTrans" cxnId="{392E7F9B-816A-460C-9E9D-FC4A7D436D6F}">
      <dgm:prSet/>
      <dgm:spPr/>
      <dgm:t>
        <a:bodyPr/>
        <a:lstStyle/>
        <a:p>
          <a:endParaRPr lang="en-US"/>
        </a:p>
      </dgm:t>
    </dgm:pt>
    <dgm:pt modelId="{C8E81934-455A-44F9-BF54-CD79E6451FC3}" type="sibTrans" cxnId="{392E7F9B-816A-460C-9E9D-FC4A7D436D6F}">
      <dgm:prSet/>
      <dgm:spPr/>
      <dgm:t>
        <a:bodyPr/>
        <a:lstStyle/>
        <a:p>
          <a:endParaRPr lang="en-US"/>
        </a:p>
      </dgm:t>
    </dgm:pt>
    <dgm:pt modelId="{ABA720EE-05E5-48F1-877A-ED83A974BEE0}">
      <dgm:prSet/>
      <dgm:spPr/>
      <dgm:t>
        <a:bodyPr/>
        <a:lstStyle/>
        <a:p>
          <a:r>
            <a:rPr lang="en-GB"/>
            <a:t>Baseline System Needs Assessments</a:t>
          </a:r>
          <a:endParaRPr lang="en-US"/>
        </a:p>
      </dgm:t>
    </dgm:pt>
    <dgm:pt modelId="{5F38BAD5-5822-4C08-ABC2-E4B395C7F626}" type="parTrans" cxnId="{9C2ECF2D-59F8-42E6-AD1D-C31DC7825D57}">
      <dgm:prSet/>
      <dgm:spPr/>
      <dgm:t>
        <a:bodyPr/>
        <a:lstStyle/>
        <a:p>
          <a:endParaRPr lang="en-US"/>
        </a:p>
      </dgm:t>
    </dgm:pt>
    <dgm:pt modelId="{4B93D170-3EE9-4637-8CF3-A49AC3A6DE2F}" type="sibTrans" cxnId="{9C2ECF2D-59F8-42E6-AD1D-C31DC7825D57}">
      <dgm:prSet/>
      <dgm:spPr/>
      <dgm:t>
        <a:bodyPr/>
        <a:lstStyle/>
        <a:p>
          <a:endParaRPr lang="en-US"/>
        </a:p>
      </dgm:t>
    </dgm:pt>
    <dgm:pt modelId="{B7FA6840-F795-4E20-BE9A-BE967056172B}">
      <dgm:prSet/>
      <dgm:spPr/>
      <dgm:t>
        <a:bodyPr/>
        <a:lstStyle/>
        <a:p>
          <a:r>
            <a:rPr lang="en-GB"/>
            <a:t>Prediction, Early Detection and Prevention</a:t>
          </a:r>
          <a:endParaRPr lang="en-US"/>
        </a:p>
      </dgm:t>
    </dgm:pt>
    <dgm:pt modelId="{7789AF74-96B2-4DA7-B1E0-961B345039A5}" type="parTrans" cxnId="{DBB32326-66F2-4626-BBE2-A3DE1B921825}">
      <dgm:prSet/>
      <dgm:spPr/>
      <dgm:t>
        <a:bodyPr/>
        <a:lstStyle/>
        <a:p>
          <a:endParaRPr lang="en-US"/>
        </a:p>
      </dgm:t>
    </dgm:pt>
    <dgm:pt modelId="{519FF336-8E14-4FEE-94FC-41458875634D}" type="sibTrans" cxnId="{DBB32326-66F2-4626-BBE2-A3DE1B921825}">
      <dgm:prSet/>
      <dgm:spPr/>
      <dgm:t>
        <a:bodyPr/>
        <a:lstStyle/>
        <a:p>
          <a:endParaRPr lang="en-US"/>
        </a:p>
      </dgm:t>
    </dgm:pt>
    <dgm:pt modelId="{0C2CB93F-E8F6-43DE-9C87-9CE8F813B3DE}">
      <dgm:prSet/>
      <dgm:spPr/>
      <dgm:t>
        <a:bodyPr/>
        <a:lstStyle/>
        <a:p>
          <a:r>
            <a:rPr lang="en-GB"/>
            <a:t>Testing Clinical Trial Recruitment and Follow up strategies </a:t>
          </a:r>
          <a:endParaRPr lang="en-US"/>
        </a:p>
      </dgm:t>
    </dgm:pt>
    <dgm:pt modelId="{FDC673AA-1C6C-4C7A-B4C3-8FF7A60D2F2F}" type="parTrans" cxnId="{498700C8-05BC-4092-A590-C0C4F6149E27}">
      <dgm:prSet/>
      <dgm:spPr/>
      <dgm:t>
        <a:bodyPr/>
        <a:lstStyle/>
        <a:p>
          <a:endParaRPr lang="en-US"/>
        </a:p>
      </dgm:t>
    </dgm:pt>
    <dgm:pt modelId="{18458F10-DF08-4C31-B59A-040B7DA33493}" type="sibTrans" cxnId="{498700C8-05BC-4092-A590-C0C4F6149E27}">
      <dgm:prSet/>
      <dgm:spPr/>
      <dgm:t>
        <a:bodyPr/>
        <a:lstStyle/>
        <a:p>
          <a:endParaRPr lang="en-US"/>
        </a:p>
      </dgm:t>
    </dgm:pt>
    <dgm:pt modelId="{3D1B3AC5-7973-4147-BA44-29607867A854}" type="pres">
      <dgm:prSet presAssocID="{8DEC97D7-1BE2-4354-9C5D-E08DBEA89C26}" presName="vert0" presStyleCnt="0">
        <dgm:presLayoutVars>
          <dgm:dir/>
          <dgm:animOne val="branch"/>
          <dgm:animLvl val="lvl"/>
        </dgm:presLayoutVars>
      </dgm:prSet>
      <dgm:spPr/>
    </dgm:pt>
    <dgm:pt modelId="{F21A19C2-0DAC-48D1-9C5F-07B303977D0D}" type="pres">
      <dgm:prSet presAssocID="{D436B580-179C-407C-8673-44159EB8211C}" presName="thickLine" presStyleLbl="alignNode1" presStyleIdx="0" presStyleCnt="5"/>
      <dgm:spPr/>
    </dgm:pt>
    <dgm:pt modelId="{53DC317A-A28D-4F52-AC70-C97F152D9289}" type="pres">
      <dgm:prSet presAssocID="{D436B580-179C-407C-8673-44159EB8211C}" presName="horz1" presStyleCnt="0"/>
      <dgm:spPr/>
    </dgm:pt>
    <dgm:pt modelId="{81CCB58B-A2A1-4C06-9BF8-64BEB761F91F}" type="pres">
      <dgm:prSet presAssocID="{D436B580-179C-407C-8673-44159EB8211C}" presName="tx1" presStyleLbl="revTx" presStyleIdx="0" presStyleCnt="5"/>
      <dgm:spPr/>
    </dgm:pt>
    <dgm:pt modelId="{3204DC3A-0D5A-4B1C-B794-9A25E68C1000}" type="pres">
      <dgm:prSet presAssocID="{D436B580-179C-407C-8673-44159EB8211C}" presName="vert1" presStyleCnt="0"/>
      <dgm:spPr/>
    </dgm:pt>
    <dgm:pt modelId="{58DD2839-2E76-4FDF-A5D3-1A7670F869CA}" type="pres">
      <dgm:prSet presAssocID="{EC746901-5AB7-4F78-95E3-2887C779A0E0}" presName="thickLine" presStyleLbl="alignNode1" presStyleIdx="1" presStyleCnt="5"/>
      <dgm:spPr/>
    </dgm:pt>
    <dgm:pt modelId="{EEE064FD-F131-4083-AFC2-E30D43993AEF}" type="pres">
      <dgm:prSet presAssocID="{EC746901-5AB7-4F78-95E3-2887C779A0E0}" presName="horz1" presStyleCnt="0"/>
      <dgm:spPr/>
    </dgm:pt>
    <dgm:pt modelId="{F0386877-898B-4398-8979-4809102591D3}" type="pres">
      <dgm:prSet presAssocID="{EC746901-5AB7-4F78-95E3-2887C779A0E0}" presName="tx1" presStyleLbl="revTx" presStyleIdx="1" presStyleCnt="5"/>
      <dgm:spPr/>
    </dgm:pt>
    <dgm:pt modelId="{CB4D1E0A-58DF-41D8-B66C-AA3E8CC9C8BD}" type="pres">
      <dgm:prSet presAssocID="{EC746901-5AB7-4F78-95E3-2887C779A0E0}" presName="vert1" presStyleCnt="0"/>
      <dgm:spPr/>
    </dgm:pt>
    <dgm:pt modelId="{7465427B-B096-47EB-9BB5-CF2DED2CAAD7}" type="pres">
      <dgm:prSet presAssocID="{ABA720EE-05E5-48F1-877A-ED83A974BEE0}" presName="thickLine" presStyleLbl="alignNode1" presStyleIdx="2" presStyleCnt="5"/>
      <dgm:spPr/>
    </dgm:pt>
    <dgm:pt modelId="{B26F6747-AD2B-4F5B-AEE6-EACE12CC7320}" type="pres">
      <dgm:prSet presAssocID="{ABA720EE-05E5-48F1-877A-ED83A974BEE0}" presName="horz1" presStyleCnt="0"/>
      <dgm:spPr/>
    </dgm:pt>
    <dgm:pt modelId="{B91DB810-6105-4734-B134-3AF126EAA5C8}" type="pres">
      <dgm:prSet presAssocID="{ABA720EE-05E5-48F1-877A-ED83A974BEE0}" presName="tx1" presStyleLbl="revTx" presStyleIdx="2" presStyleCnt="5"/>
      <dgm:spPr/>
    </dgm:pt>
    <dgm:pt modelId="{587C3264-7EA8-4FAB-93E3-C844FE8ED2EA}" type="pres">
      <dgm:prSet presAssocID="{ABA720EE-05E5-48F1-877A-ED83A974BEE0}" presName="vert1" presStyleCnt="0"/>
      <dgm:spPr/>
    </dgm:pt>
    <dgm:pt modelId="{F5567A2E-0A40-44F1-98ED-445FDFE1896C}" type="pres">
      <dgm:prSet presAssocID="{B7FA6840-F795-4E20-BE9A-BE967056172B}" presName="thickLine" presStyleLbl="alignNode1" presStyleIdx="3" presStyleCnt="5"/>
      <dgm:spPr/>
    </dgm:pt>
    <dgm:pt modelId="{C0324F20-AB7D-44FF-96D5-4EC8E32E4E64}" type="pres">
      <dgm:prSet presAssocID="{B7FA6840-F795-4E20-BE9A-BE967056172B}" presName="horz1" presStyleCnt="0"/>
      <dgm:spPr/>
    </dgm:pt>
    <dgm:pt modelId="{29FD8F06-235C-4A5A-9148-137F9D8150F1}" type="pres">
      <dgm:prSet presAssocID="{B7FA6840-F795-4E20-BE9A-BE967056172B}" presName="tx1" presStyleLbl="revTx" presStyleIdx="3" presStyleCnt="5"/>
      <dgm:spPr/>
    </dgm:pt>
    <dgm:pt modelId="{0B0E70A2-D49E-4FA6-91B8-C60146B1B66A}" type="pres">
      <dgm:prSet presAssocID="{B7FA6840-F795-4E20-BE9A-BE967056172B}" presName="vert1" presStyleCnt="0"/>
      <dgm:spPr/>
    </dgm:pt>
    <dgm:pt modelId="{90E7B3CF-04B9-4112-B2C0-D5818CA3E34A}" type="pres">
      <dgm:prSet presAssocID="{0C2CB93F-E8F6-43DE-9C87-9CE8F813B3DE}" presName="thickLine" presStyleLbl="alignNode1" presStyleIdx="4" presStyleCnt="5"/>
      <dgm:spPr/>
    </dgm:pt>
    <dgm:pt modelId="{9553C968-74AC-4CB8-9F91-58273DA6D7AF}" type="pres">
      <dgm:prSet presAssocID="{0C2CB93F-E8F6-43DE-9C87-9CE8F813B3DE}" presName="horz1" presStyleCnt="0"/>
      <dgm:spPr/>
    </dgm:pt>
    <dgm:pt modelId="{B0F4A70E-9E97-4417-A882-0FAFB708F180}" type="pres">
      <dgm:prSet presAssocID="{0C2CB93F-E8F6-43DE-9C87-9CE8F813B3DE}" presName="tx1" presStyleLbl="revTx" presStyleIdx="4" presStyleCnt="5"/>
      <dgm:spPr/>
    </dgm:pt>
    <dgm:pt modelId="{E018B936-3336-49CD-89F6-3B325E933069}" type="pres">
      <dgm:prSet presAssocID="{0C2CB93F-E8F6-43DE-9C87-9CE8F813B3DE}" presName="vert1" presStyleCnt="0"/>
      <dgm:spPr/>
    </dgm:pt>
  </dgm:ptLst>
  <dgm:cxnLst>
    <dgm:cxn modelId="{F4240B03-58B1-4D60-8F41-D7E19F3F8236}" type="presOf" srcId="{0C2CB93F-E8F6-43DE-9C87-9CE8F813B3DE}" destId="{B0F4A70E-9E97-4417-A882-0FAFB708F180}" srcOrd="0" destOrd="0" presId="urn:microsoft.com/office/officeart/2008/layout/LinedList"/>
    <dgm:cxn modelId="{DBB32326-66F2-4626-BBE2-A3DE1B921825}" srcId="{8DEC97D7-1BE2-4354-9C5D-E08DBEA89C26}" destId="{B7FA6840-F795-4E20-BE9A-BE967056172B}" srcOrd="3" destOrd="0" parTransId="{7789AF74-96B2-4DA7-B1E0-961B345039A5}" sibTransId="{519FF336-8E14-4FEE-94FC-41458875634D}"/>
    <dgm:cxn modelId="{9C2ECF2D-59F8-42E6-AD1D-C31DC7825D57}" srcId="{8DEC97D7-1BE2-4354-9C5D-E08DBEA89C26}" destId="{ABA720EE-05E5-48F1-877A-ED83A974BEE0}" srcOrd="2" destOrd="0" parTransId="{5F38BAD5-5822-4C08-ABC2-E4B395C7F626}" sibTransId="{4B93D170-3EE9-4637-8CF3-A49AC3A6DE2F}"/>
    <dgm:cxn modelId="{61D3C748-147B-4069-91B2-4F77B7936502}" type="presOf" srcId="{ABA720EE-05E5-48F1-877A-ED83A974BEE0}" destId="{B91DB810-6105-4734-B134-3AF126EAA5C8}" srcOrd="0" destOrd="0" presId="urn:microsoft.com/office/officeart/2008/layout/LinedList"/>
    <dgm:cxn modelId="{F65B396B-887E-4BE2-AEBF-88728BB74F1C}" type="presOf" srcId="{EC746901-5AB7-4F78-95E3-2887C779A0E0}" destId="{F0386877-898B-4398-8979-4809102591D3}" srcOrd="0" destOrd="0" presId="urn:microsoft.com/office/officeart/2008/layout/LinedList"/>
    <dgm:cxn modelId="{9D332286-A2D0-4B9B-BB2F-6E084DF3B302}" type="presOf" srcId="{B7FA6840-F795-4E20-BE9A-BE967056172B}" destId="{29FD8F06-235C-4A5A-9148-137F9D8150F1}" srcOrd="0" destOrd="0" presId="urn:microsoft.com/office/officeart/2008/layout/LinedList"/>
    <dgm:cxn modelId="{392E7F9B-816A-460C-9E9D-FC4A7D436D6F}" srcId="{8DEC97D7-1BE2-4354-9C5D-E08DBEA89C26}" destId="{EC746901-5AB7-4F78-95E3-2887C779A0E0}" srcOrd="1" destOrd="0" parTransId="{9234052E-117D-4488-8BA8-11838A22DDDC}" sibTransId="{C8E81934-455A-44F9-BF54-CD79E6451FC3}"/>
    <dgm:cxn modelId="{CBF9239C-0323-40C6-BC5A-3810DDE402D6}" srcId="{8DEC97D7-1BE2-4354-9C5D-E08DBEA89C26}" destId="{D436B580-179C-407C-8673-44159EB8211C}" srcOrd="0" destOrd="0" parTransId="{3565E4F4-8CDC-4269-ABD9-E06D3A604B25}" sibTransId="{6E52ECAF-C351-4602-93EE-C1B8B880B3A7}"/>
    <dgm:cxn modelId="{498700C8-05BC-4092-A590-C0C4F6149E27}" srcId="{8DEC97D7-1BE2-4354-9C5D-E08DBEA89C26}" destId="{0C2CB93F-E8F6-43DE-9C87-9CE8F813B3DE}" srcOrd="4" destOrd="0" parTransId="{FDC673AA-1C6C-4C7A-B4C3-8FF7A60D2F2F}" sibTransId="{18458F10-DF08-4C31-B59A-040B7DA33493}"/>
    <dgm:cxn modelId="{57EEC6DA-A048-46BC-A6E7-A9394BE7F1EB}" type="presOf" srcId="{8DEC97D7-1BE2-4354-9C5D-E08DBEA89C26}" destId="{3D1B3AC5-7973-4147-BA44-29607867A854}" srcOrd="0" destOrd="0" presId="urn:microsoft.com/office/officeart/2008/layout/LinedList"/>
    <dgm:cxn modelId="{D3A9C5FF-479A-48EA-BE18-DD136FBB1B33}" type="presOf" srcId="{D436B580-179C-407C-8673-44159EB8211C}" destId="{81CCB58B-A2A1-4C06-9BF8-64BEB761F91F}" srcOrd="0" destOrd="0" presId="urn:microsoft.com/office/officeart/2008/layout/LinedList"/>
    <dgm:cxn modelId="{2AAB18F1-3B3A-4BC6-8BB2-71DA6A28CDFF}" type="presParOf" srcId="{3D1B3AC5-7973-4147-BA44-29607867A854}" destId="{F21A19C2-0DAC-48D1-9C5F-07B303977D0D}" srcOrd="0" destOrd="0" presId="urn:microsoft.com/office/officeart/2008/layout/LinedList"/>
    <dgm:cxn modelId="{0AC4A4DB-0BC2-49CE-8085-A9A43AAD2C4A}" type="presParOf" srcId="{3D1B3AC5-7973-4147-BA44-29607867A854}" destId="{53DC317A-A28D-4F52-AC70-C97F152D9289}" srcOrd="1" destOrd="0" presId="urn:microsoft.com/office/officeart/2008/layout/LinedList"/>
    <dgm:cxn modelId="{FA7A8260-8E1F-41B9-A274-52A376F0C9C8}" type="presParOf" srcId="{53DC317A-A28D-4F52-AC70-C97F152D9289}" destId="{81CCB58B-A2A1-4C06-9BF8-64BEB761F91F}" srcOrd="0" destOrd="0" presId="urn:microsoft.com/office/officeart/2008/layout/LinedList"/>
    <dgm:cxn modelId="{D4A45A81-5431-493B-91E0-D446E81B4B53}" type="presParOf" srcId="{53DC317A-A28D-4F52-AC70-C97F152D9289}" destId="{3204DC3A-0D5A-4B1C-B794-9A25E68C1000}" srcOrd="1" destOrd="0" presId="urn:microsoft.com/office/officeart/2008/layout/LinedList"/>
    <dgm:cxn modelId="{46546EEE-89FB-49C1-9FE2-7E7886F054E8}" type="presParOf" srcId="{3D1B3AC5-7973-4147-BA44-29607867A854}" destId="{58DD2839-2E76-4FDF-A5D3-1A7670F869CA}" srcOrd="2" destOrd="0" presId="urn:microsoft.com/office/officeart/2008/layout/LinedList"/>
    <dgm:cxn modelId="{0E427E0D-C771-48BC-A920-B4FA6773419F}" type="presParOf" srcId="{3D1B3AC5-7973-4147-BA44-29607867A854}" destId="{EEE064FD-F131-4083-AFC2-E30D43993AEF}" srcOrd="3" destOrd="0" presId="urn:microsoft.com/office/officeart/2008/layout/LinedList"/>
    <dgm:cxn modelId="{EFC0D2D9-1AF0-47FD-A557-231BEF2ECC73}" type="presParOf" srcId="{EEE064FD-F131-4083-AFC2-E30D43993AEF}" destId="{F0386877-898B-4398-8979-4809102591D3}" srcOrd="0" destOrd="0" presId="urn:microsoft.com/office/officeart/2008/layout/LinedList"/>
    <dgm:cxn modelId="{0F615D49-6574-45E5-9FA4-C8D70177AC5F}" type="presParOf" srcId="{EEE064FD-F131-4083-AFC2-E30D43993AEF}" destId="{CB4D1E0A-58DF-41D8-B66C-AA3E8CC9C8BD}" srcOrd="1" destOrd="0" presId="urn:microsoft.com/office/officeart/2008/layout/LinedList"/>
    <dgm:cxn modelId="{4E041C93-C620-468A-A8CB-C21016CBD3E5}" type="presParOf" srcId="{3D1B3AC5-7973-4147-BA44-29607867A854}" destId="{7465427B-B096-47EB-9BB5-CF2DED2CAAD7}" srcOrd="4" destOrd="0" presId="urn:microsoft.com/office/officeart/2008/layout/LinedList"/>
    <dgm:cxn modelId="{9DA09E36-2862-49B4-9694-3CCB7FCD17EF}" type="presParOf" srcId="{3D1B3AC5-7973-4147-BA44-29607867A854}" destId="{B26F6747-AD2B-4F5B-AEE6-EACE12CC7320}" srcOrd="5" destOrd="0" presId="urn:microsoft.com/office/officeart/2008/layout/LinedList"/>
    <dgm:cxn modelId="{67CABBFA-6FEB-4CA4-9B0D-057B96CC6B67}" type="presParOf" srcId="{B26F6747-AD2B-4F5B-AEE6-EACE12CC7320}" destId="{B91DB810-6105-4734-B134-3AF126EAA5C8}" srcOrd="0" destOrd="0" presId="urn:microsoft.com/office/officeart/2008/layout/LinedList"/>
    <dgm:cxn modelId="{9929D46F-9EE3-4DD9-962D-E5579D861EB0}" type="presParOf" srcId="{B26F6747-AD2B-4F5B-AEE6-EACE12CC7320}" destId="{587C3264-7EA8-4FAB-93E3-C844FE8ED2EA}" srcOrd="1" destOrd="0" presId="urn:microsoft.com/office/officeart/2008/layout/LinedList"/>
    <dgm:cxn modelId="{34A4F165-20FA-4509-9E13-4D403561B89D}" type="presParOf" srcId="{3D1B3AC5-7973-4147-BA44-29607867A854}" destId="{F5567A2E-0A40-44F1-98ED-445FDFE1896C}" srcOrd="6" destOrd="0" presId="urn:microsoft.com/office/officeart/2008/layout/LinedList"/>
    <dgm:cxn modelId="{EB00B184-A926-4905-B195-092879A6F245}" type="presParOf" srcId="{3D1B3AC5-7973-4147-BA44-29607867A854}" destId="{C0324F20-AB7D-44FF-96D5-4EC8E32E4E64}" srcOrd="7" destOrd="0" presId="urn:microsoft.com/office/officeart/2008/layout/LinedList"/>
    <dgm:cxn modelId="{02987224-E549-4477-B770-2E53F14377AD}" type="presParOf" srcId="{C0324F20-AB7D-44FF-96D5-4EC8E32E4E64}" destId="{29FD8F06-235C-4A5A-9148-137F9D8150F1}" srcOrd="0" destOrd="0" presId="urn:microsoft.com/office/officeart/2008/layout/LinedList"/>
    <dgm:cxn modelId="{46601725-8009-4681-9549-5C1DD3957EB0}" type="presParOf" srcId="{C0324F20-AB7D-44FF-96D5-4EC8E32E4E64}" destId="{0B0E70A2-D49E-4FA6-91B8-C60146B1B66A}" srcOrd="1" destOrd="0" presId="urn:microsoft.com/office/officeart/2008/layout/LinedList"/>
    <dgm:cxn modelId="{D418E3B1-F763-438E-9FDB-A0F7695254D6}" type="presParOf" srcId="{3D1B3AC5-7973-4147-BA44-29607867A854}" destId="{90E7B3CF-04B9-4112-B2C0-D5818CA3E34A}" srcOrd="8" destOrd="0" presId="urn:microsoft.com/office/officeart/2008/layout/LinedList"/>
    <dgm:cxn modelId="{F45B8AFA-62A1-4700-B8EF-B63A6E76C90C}" type="presParOf" srcId="{3D1B3AC5-7973-4147-BA44-29607867A854}" destId="{9553C968-74AC-4CB8-9F91-58273DA6D7AF}" srcOrd="9" destOrd="0" presId="urn:microsoft.com/office/officeart/2008/layout/LinedList"/>
    <dgm:cxn modelId="{631DFE06-A72F-4DC7-843C-7C09F509BE9C}" type="presParOf" srcId="{9553C968-74AC-4CB8-9F91-58273DA6D7AF}" destId="{B0F4A70E-9E97-4417-A882-0FAFB708F180}" srcOrd="0" destOrd="0" presId="urn:microsoft.com/office/officeart/2008/layout/LinedList"/>
    <dgm:cxn modelId="{D22567C7-1D5D-489F-A349-F9A2494C50DD}" type="presParOf" srcId="{9553C968-74AC-4CB8-9F91-58273DA6D7AF}" destId="{E018B936-3336-49CD-89F6-3B325E93306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033CA-CC4F-42CF-B85A-2BC9CAA51E66}">
      <dsp:nvSpPr>
        <dsp:cNvPr id="0" name=""/>
        <dsp:cNvSpPr/>
      </dsp:nvSpPr>
      <dsp:spPr>
        <a:xfrm>
          <a:off x="0" y="7697"/>
          <a:ext cx="21785580" cy="163954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41C6A2-2B15-401D-8823-0772E5DE74FA}">
      <dsp:nvSpPr>
        <dsp:cNvPr id="0" name=""/>
        <dsp:cNvSpPr/>
      </dsp:nvSpPr>
      <dsp:spPr>
        <a:xfrm>
          <a:off x="495962" y="376594"/>
          <a:ext cx="901749" cy="9017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173276-B650-42B8-986B-BC03C9A17E23}">
      <dsp:nvSpPr>
        <dsp:cNvPr id="0" name=""/>
        <dsp:cNvSpPr/>
      </dsp:nvSpPr>
      <dsp:spPr>
        <a:xfrm>
          <a:off x="1893673" y="7697"/>
          <a:ext cx="19891906" cy="1639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518" tIns="173518" rIns="173518" bIns="173518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/>
            <a:t>Understand current </a:t>
          </a:r>
          <a:r>
            <a:rPr lang="en-GB" sz="4000" b="1" kern="1200" dirty="0"/>
            <a:t>system needs based on real-world data</a:t>
          </a:r>
          <a:endParaRPr lang="en-US" sz="4000" kern="1200" dirty="0"/>
        </a:p>
      </dsp:txBody>
      <dsp:txXfrm>
        <a:off x="1893673" y="7697"/>
        <a:ext cx="19891906" cy="1639544"/>
      </dsp:txXfrm>
    </dsp:sp>
    <dsp:sp modelId="{0DA5063C-842A-4B96-8855-F620A829861A}">
      <dsp:nvSpPr>
        <dsp:cNvPr id="0" name=""/>
        <dsp:cNvSpPr/>
      </dsp:nvSpPr>
      <dsp:spPr>
        <a:xfrm>
          <a:off x="0" y="2057127"/>
          <a:ext cx="21785580" cy="163954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2E2C2F-A605-4972-90CF-3209F67B77A1}">
      <dsp:nvSpPr>
        <dsp:cNvPr id="0" name=""/>
        <dsp:cNvSpPr/>
      </dsp:nvSpPr>
      <dsp:spPr>
        <a:xfrm>
          <a:off x="495962" y="2426025"/>
          <a:ext cx="901749" cy="9017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35503E-16DF-4797-A613-4372CF2380D1}">
      <dsp:nvSpPr>
        <dsp:cNvPr id="0" name=""/>
        <dsp:cNvSpPr/>
      </dsp:nvSpPr>
      <dsp:spPr>
        <a:xfrm>
          <a:off x="1893673" y="2057127"/>
          <a:ext cx="19891906" cy="1639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518" tIns="173518" rIns="173518" bIns="173518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/>
            <a:t>Support the </a:t>
          </a:r>
          <a:r>
            <a:rPr lang="en-GB" sz="4000" b="1" kern="1200" dirty="0"/>
            <a:t>prevention of ill-health by identifying underserved or marginalised groups </a:t>
          </a:r>
          <a:r>
            <a:rPr lang="en-GB" sz="4000" b="0" kern="1200" dirty="0"/>
            <a:t>– studying sociodemographic, geographic and clinical factors </a:t>
          </a:r>
          <a:endParaRPr lang="en-US" sz="4000" b="0" kern="1200" dirty="0"/>
        </a:p>
      </dsp:txBody>
      <dsp:txXfrm>
        <a:off x="1893673" y="2057127"/>
        <a:ext cx="19891906" cy="1639544"/>
      </dsp:txXfrm>
    </dsp:sp>
    <dsp:sp modelId="{F3CD52B4-F916-4304-BBEA-0F4B31BEEABD}">
      <dsp:nvSpPr>
        <dsp:cNvPr id="0" name=""/>
        <dsp:cNvSpPr/>
      </dsp:nvSpPr>
      <dsp:spPr>
        <a:xfrm>
          <a:off x="0" y="4106557"/>
          <a:ext cx="21785580" cy="163954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3D1B55-7F91-4AAC-8981-4CFD6F202518}">
      <dsp:nvSpPr>
        <dsp:cNvPr id="0" name=""/>
        <dsp:cNvSpPr/>
      </dsp:nvSpPr>
      <dsp:spPr>
        <a:xfrm>
          <a:off x="495962" y="4475455"/>
          <a:ext cx="901749" cy="9017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19753-41B3-458C-A69F-D3F2293646A4}">
      <dsp:nvSpPr>
        <dsp:cNvPr id="0" name=""/>
        <dsp:cNvSpPr/>
      </dsp:nvSpPr>
      <dsp:spPr>
        <a:xfrm>
          <a:off x="1893673" y="4106557"/>
          <a:ext cx="19891906" cy="1639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518" tIns="173518" rIns="173518" bIns="173518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/>
            <a:t>Develop methods to </a:t>
          </a:r>
          <a:r>
            <a:rPr lang="en-GB" sz="4000" b="1" kern="1200" dirty="0"/>
            <a:t>identify conditions earlier </a:t>
          </a:r>
          <a:r>
            <a:rPr lang="en-GB" sz="4000" kern="1200" dirty="0"/>
            <a:t>– risk stratification and prediction </a:t>
          </a:r>
          <a:endParaRPr lang="en-US" sz="4000" kern="1200" dirty="0"/>
        </a:p>
      </dsp:txBody>
      <dsp:txXfrm>
        <a:off x="1893673" y="4106557"/>
        <a:ext cx="19891906" cy="1639544"/>
      </dsp:txXfrm>
    </dsp:sp>
    <dsp:sp modelId="{E0BEF6D7-AA34-4710-8C29-F26F63BBC466}">
      <dsp:nvSpPr>
        <dsp:cNvPr id="0" name=""/>
        <dsp:cNvSpPr/>
      </dsp:nvSpPr>
      <dsp:spPr>
        <a:xfrm>
          <a:off x="0" y="6155988"/>
          <a:ext cx="21785580" cy="163954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D04B6E-5F94-4F96-B579-EAC7F1D39241}">
      <dsp:nvSpPr>
        <dsp:cNvPr id="0" name=""/>
        <dsp:cNvSpPr/>
      </dsp:nvSpPr>
      <dsp:spPr>
        <a:xfrm>
          <a:off x="495962" y="6524885"/>
          <a:ext cx="901749" cy="9017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A4C6AC-094A-462A-9FDE-EA9941C88822}">
      <dsp:nvSpPr>
        <dsp:cNvPr id="0" name=""/>
        <dsp:cNvSpPr/>
      </dsp:nvSpPr>
      <dsp:spPr>
        <a:xfrm>
          <a:off x="1893673" y="6155988"/>
          <a:ext cx="19891906" cy="1639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518" tIns="173518" rIns="173518" bIns="173518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/>
            <a:t>Produce tools to </a:t>
          </a:r>
          <a:r>
            <a:rPr lang="en-GB" sz="4000" b="1" kern="1200" dirty="0"/>
            <a:t>target interventions </a:t>
          </a:r>
          <a:r>
            <a:rPr lang="en-GB" sz="4000" kern="1200" dirty="0"/>
            <a:t> - finding at-risk groups, working on implementation </a:t>
          </a:r>
          <a:endParaRPr lang="en-US" sz="4000" kern="1200" dirty="0"/>
        </a:p>
      </dsp:txBody>
      <dsp:txXfrm>
        <a:off x="1893673" y="6155988"/>
        <a:ext cx="19891906" cy="1639544"/>
      </dsp:txXfrm>
    </dsp:sp>
    <dsp:sp modelId="{DD73B693-EE64-4DC1-A113-F55076597315}">
      <dsp:nvSpPr>
        <dsp:cNvPr id="0" name=""/>
        <dsp:cNvSpPr/>
      </dsp:nvSpPr>
      <dsp:spPr>
        <a:xfrm>
          <a:off x="0" y="8205418"/>
          <a:ext cx="21785580" cy="163954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427BB1-CE87-4DF0-8475-D5BC5DE648AF}">
      <dsp:nvSpPr>
        <dsp:cNvPr id="0" name=""/>
        <dsp:cNvSpPr/>
      </dsp:nvSpPr>
      <dsp:spPr>
        <a:xfrm>
          <a:off x="495962" y="8574315"/>
          <a:ext cx="901749" cy="9017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779D1-835F-41AA-A607-920AEA823DDF}">
      <dsp:nvSpPr>
        <dsp:cNvPr id="0" name=""/>
        <dsp:cNvSpPr/>
      </dsp:nvSpPr>
      <dsp:spPr>
        <a:xfrm>
          <a:off x="1893673" y="8205418"/>
          <a:ext cx="19891906" cy="1639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518" tIns="173518" rIns="173518" bIns="173518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/>
            <a:t>Create and deliver </a:t>
          </a:r>
          <a:r>
            <a:rPr lang="en-GB" sz="4000" b="1" kern="1200" dirty="0"/>
            <a:t>training and support resources for new analysts </a:t>
          </a:r>
          <a:r>
            <a:rPr lang="en-GB" sz="4000" kern="1200" dirty="0"/>
            <a:t>via the ARC KSS Data Science Hub </a:t>
          </a:r>
          <a:endParaRPr lang="en-US" sz="4000" kern="1200" dirty="0"/>
        </a:p>
      </dsp:txBody>
      <dsp:txXfrm>
        <a:off x="1893673" y="8205418"/>
        <a:ext cx="19891906" cy="16395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A19C2-0DAC-48D1-9C5F-07B303977D0D}">
      <dsp:nvSpPr>
        <dsp:cNvPr id="0" name=""/>
        <dsp:cNvSpPr/>
      </dsp:nvSpPr>
      <dsp:spPr>
        <a:xfrm>
          <a:off x="0" y="1205"/>
          <a:ext cx="1130808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1CCB58B-A2A1-4C06-9BF8-64BEB761F91F}">
      <dsp:nvSpPr>
        <dsp:cNvPr id="0" name=""/>
        <dsp:cNvSpPr/>
      </dsp:nvSpPr>
      <dsp:spPr>
        <a:xfrm>
          <a:off x="0" y="1205"/>
          <a:ext cx="11308080" cy="1974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t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800" kern="1200"/>
            <a:t>Epidemiology and Drug Safety Research</a:t>
          </a:r>
          <a:endParaRPr lang="en-US" sz="5800" kern="1200"/>
        </a:p>
      </dsp:txBody>
      <dsp:txXfrm>
        <a:off x="0" y="1205"/>
        <a:ext cx="11308080" cy="1974495"/>
      </dsp:txXfrm>
    </dsp:sp>
    <dsp:sp modelId="{58DD2839-2E76-4FDF-A5D3-1A7670F869CA}">
      <dsp:nvSpPr>
        <dsp:cNvPr id="0" name=""/>
        <dsp:cNvSpPr/>
      </dsp:nvSpPr>
      <dsp:spPr>
        <a:xfrm>
          <a:off x="0" y="1975700"/>
          <a:ext cx="1130808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386877-898B-4398-8979-4809102591D3}">
      <dsp:nvSpPr>
        <dsp:cNvPr id="0" name=""/>
        <dsp:cNvSpPr/>
      </dsp:nvSpPr>
      <dsp:spPr>
        <a:xfrm>
          <a:off x="0" y="1975700"/>
          <a:ext cx="11308080" cy="1974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t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800" kern="1200"/>
            <a:t>Health Inequalities Investigations</a:t>
          </a:r>
          <a:endParaRPr lang="en-US" sz="5800" kern="1200"/>
        </a:p>
      </dsp:txBody>
      <dsp:txXfrm>
        <a:off x="0" y="1975700"/>
        <a:ext cx="11308080" cy="1974495"/>
      </dsp:txXfrm>
    </dsp:sp>
    <dsp:sp modelId="{7465427B-B096-47EB-9BB5-CF2DED2CAAD7}">
      <dsp:nvSpPr>
        <dsp:cNvPr id="0" name=""/>
        <dsp:cNvSpPr/>
      </dsp:nvSpPr>
      <dsp:spPr>
        <a:xfrm>
          <a:off x="0" y="3950195"/>
          <a:ext cx="1130808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91DB810-6105-4734-B134-3AF126EAA5C8}">
      <dsp:nvSpPr>
        <dsp:cNvPr id="0" name=""/>
        <dsp:cNvSpPr/>
      </dsp:nvSpPr>
      <dsp:spPr>
        <a:xfrm>
          <a:off x="0" y="3950195"/>
          <a:ext cx="11308080" cy="1974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t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800" kern="1200"/>
            <a:t>Baseline System Needs Assessments</a:t>
          </a:r>
          <a:endParaRPr lang="en-US" sz="5800" kern="1200"/>
        </a:p>
      </dsp:txBody>
      <dsp:txXfrm>
        <a:off x="0" y="3950195"/>
        <a:ext cx="11308080" cy="1974495"/>
      </dsp:txXfrm>
    </dsp:sp>
    <dsp:sp modelId="{F5567A2E-0A40-44F1-98ED-445FDFE1896C}">
      <dsp:nvSpPr>
        <dsp:cNvPr id="0" name=""/>
        <dsp:cNvSpPr/>
      </dsp:nvSpPr>
      <dsp:spPr>
        <a:xfrm>
          <a:off x="0" y="5924690"/>
          <a:ext cx="1130808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9FD8F06-235C-4A5A-9148-137F9D8150F1}">
      <dsp:nvSpPr>
        <dsp:cNvPr id="0" name=""/>
        <dsp:cNvSpPr/>
      </dsp:nvSpPr>
      <dsp:spPr>
        <a:xfrm>
          <a:off x="0" y="5924690"/>
          <a:ext cx="11308080" cy="1974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t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800" kern="1200"/>
            <a:t>Prediction, Early Detection and Prevention</a:t>
          </a:r>
          <a:endParaRPr lang="en-US" sz="5800" kern="1200"/>
        </a:p>
      </dsp:txBody>
      <dsp:txXfrm>
        <a:off x="0" y="5924690"/>
        <a:ext cx="11308080" cy="1974495"/>
      </dsp:txXfrm>
    </dsp:sp>
    <dsp:sp modelId="{90E7B3CF-04B9-4112-B2C0-D5818CA3E34A}">
      <dsp:nvSpPr>
        <dsp:cNvPr id="0" name=""/>
        <dsp:cNvSpPr/>
      </dsp:nvSpPr>
      <dsp:spPr>
        <a:xfrm>
          <a:off x="0" y="7899185"/>
          <a:ext cx="1130808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0F4A70E-9E97-4417-A882-0FAFB708F180}">
      <dsp:nvSpPr>
        <dsp:cNvPr id="0" name=""/>
        <dsp:cNvSpPr/>
      </dsp:nvSpPr>
      <dsp:spPr>
        <a:xfrm>
          <a:off x="0" y="7899185"/>
          <a:ext cx="11308080" cy="1974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t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800" kern="1200"/>
            <a:t>Testing Clinical Trial Recruitment and Follow up strategies </a:t>
          </a:r>
          <a:endParaRPr lang="en-US" sz="5800" kern="1200"/>
        </a:p>
      </dsp:txBody>
      <dsp:txXfrm>
        <a:off x="0" y="7899185"/>
        <a:ext cx="11308080" cy="1974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ce18c8ee6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ce18c8ee65_1_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3ce18c8ee65_1_0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AC0EC9-2A80-4AA4-88B5-CEDA76B8CC7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093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6AA69-AEB8-476B-AD04-2CC04BB8847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175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</p:txBody>
      </p:sp>
    </p:spTree>
    <p:extLst>
      <p:ext uri="{BB962C8B-B14F-4D97-AF65-F5344CB8AC3E}">
        <p14:creationId xmlns:p14="http://schemas.microsoft.com/office/powerpoint/2010/main" val="3190502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ce18c8ee65_1_4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g3ce18c8ee65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ce18c8ee6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ce18c8ee65_1_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9" name="Google Shape;159;g3ce18c8ee65_1_0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>
          <a:extLst>
            <a:ext uri="{FF2B5EF4-FFF2-40B4-BE49-F238E27FC236}">
              <a16:creationId xmlns:a16="http://schemas.microsoft.com/office/drawing/2014/main" id="{98BAEE5A-27C6-2554-66B6-930BFC678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b9f59f3cc0_0_173:notes">
            <a:extLst>
              <a:ext uri="{FF2B5EF4-FFF2-40B4-BE49-F238E27FC236}">
                <a16:creationId xmlns:a16="http://schemas.microsoft.com/office/drawing/2014/main" id="{762B91FB-D99E-08EB-F120-56EFDB6645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b9f59f3cc0_0_173:notes">
            <a:extLst>
              <a:ext uri="{FF2B5EF4-FFF2-40B4-BE49-F238E27FC236}">
                <a16:creationId xmlns:a16="http://schemas.microsoft.com/office/drawing/2014/main" id="{16F85030-0BCB-29FE-0BD2-E5D3265461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7" name="Google Shape;217;g3b9f59f3cc0_0_173:notes">
            <a:extLst>
              <a:ext uri="{FF2B5EF4-FFF2-40B4-BE49-F238E27FC236}">
                <a16:creationId xmlns:a16="http://schemas.microsoft.com/office/drawing/2014/main" id="{D5C08EFD-EA54-A35D-0381-AFA2EB23E86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9189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>
          <a:extLst>
            <a:ext uri="{FF2B5EF4-FFF2-40B4-BE49-F238E27FC236}">
              <a16:creationId xmlns:a16="http://schemas.microsoft.com/office/drawing/2014/main" id="{6C977DCF-232C-E032-6BAE-D162D9A8A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b9f59f3cc0_0_140:notes">
            <a:extLst>
              <a:ext uri="{FF2B5EF4-FFF2-40B4-BE49-F238E27FC236}">
                <a16:creationId xmlns:a16="http://schemas.microsoft.com/office/drawing/2014/main" id="{E6B1F5BA-AC0D-BB6B-E62F-2AA665273E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b9f59f3cc0_0_140:notes">
            <a:extLst>
              <a:ext uri="{FF2B5EF4-FFF2-40B4-BE49-F238E27FC236}">
                <a16:creationId xmlns:a16="http://schemas.microsoft.com/office/drawing/2014/main" id="{7A8B9025-E6BD-2BD7-4162-84E1AAA699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7" name="Google Shape;207;g3b9f59f3cc0_0_140:notes">
            <a:extLst>
              <a:ext uri="{FF2B5EF4-FFF2-40B4-BE49-F238E27FC236}">
                <a16:creationId xmlns:a16="http://schemas.microsoft.com/office/drawing/2014/main" id="{C31541AB-61D7-002B-BFF1-2487C103A12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4628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2860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0729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0147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8467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79932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2780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>
          <a:extLst>
            <a:ext uri="{FF2B5EF4-FFF2-40B4-BE49-F238E27FC236}">
              <a16:creationId xmlns:a16="http://schemas.microsoft.com/office/drawing/2014/main" id="{EFD98975-95B0-0EAA-5E5E-48BC7C2E9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b9f59f3cc0_0_82:notes">
            <a:extLst>
              <a:ext uri="{FF2B5EF4-FFF2-40B4-BE49-F238E27FC236}">
                <a16:creationId xmlns:a16="http://schemas.microsoft.com/office/drawing/2014/main" id="{5798DF1C-1DA7-D487-D2C6-1CF1ED9130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b9f59f3cc0_0_82:notes">
            <a:extLst>
              <a:ext uri="{FF2B5EF4-FFF2-40B4-BE49-F238E27FC236}">
                <a16:creationId xmlns:a16="http://schemas.microsoft.com/office/drawing/2014/main" id="{C8E9A23B-7D98-AEF7-AABF-528A1E8A40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3b9f59f3cc0_0_82:notes">
            <a:extLst>
              <a:ext uri="{FF2B5EF4-FFF2-40B4-BE49-F238E27FC236}">
                <a16:creationId xmlns:a16="http://schemas.microsoft.com/office/drawing/2014/main" id="{DD73B0AA-A6DC-76E5-366B-F3B3C066100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4884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22</a:t>
            </a:fld>
            <a:endParaRPr lang="en-US" sz="1200" b="0" i="0" u="none" strike="noStrike" cap="none">
              <a:solidFill>
                <a:schemeClr val="dk1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</p:txBody>
      </p:sp>
    </p:spTree>
    <p:extLst>
      <p:ext uri="{BB962C8B-B14F-4D97-AF65-F5344CB8AC3E}">
        <p14:creationId xmlns:p14="http://schemas.microsoft.com/office/powerpoint/2010/main" val="6229433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b9f59f3cc0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b9f59f3cc0_0_14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7" name="Google Shape;207;g3b9f59f3cc0_0_140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b9f59f3cc0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b9f59f3cc0_0_8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9" name="Google Shape;189;g3b9f59f3cc0_0_82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25</a:t>
            </a:fld>
            <a:endParaRPr lang="en-US" sz="1200" b="0" i="0" u="none" strike="noStrike" cap="none">
              <a:solidFill>
                <a:schemeClr val="dk1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</p:txBody>
      </p:sp>
    </p:spTree>
    <p:extLst>
      <p:ext uri="{BB962C8B-B14F-4D97-AF65-F5344CB8AC3E}">
        <p14:creationId xmlns:p14="http://schemas.microsoft.com/office/powerpoint/2010/main" val="605969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27</a:t>
            </a:fld>
            <a:endParaRPr lang="en-US" sz="1200" b="0" i="0" u="none" strike="noStrike" cap="none">
              <a:solidFill>
                <a:schemeClr val="dk1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</p:txBody>
      </p:sp>
    </p:spTree>
    <p:extLst>
      <p:ext uri="{BB962C8B-B14F-4D97-AF65-F5344CB8AC3E}">
        <p14:creationId xmlns:p14="http://schemas.microsoft.com/office/powerpoint/2010/main" val="23424691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>
          <a:extLst>
            <a:ext uri="{FF2B5EF4-FFF2-40B4-BE49-F238E27FC236}">
              <a16:creationId xmlns:a16="http://schemas.microsoft.com/office/drawing/2014/main" id="{EDF3EB2A-0B79-C2D4-4547-5C96B9AD6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b9f59f3cc0_0_82:notes">
            <a:extLst>
              <a:ext uri="{FF2B5EF4-FFF2-40B4-BE49-F238E27FC236}">
                <a16:creationId xmlns:a16="http://schemas.microsoft.com/office/drawing/2014/main" id="{F7B49FFF-186A-B03C-B3E1-DB0E975100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b9f59f3cc0_0_82:notes">
            <a:extLst>
              <a:ext uri="{FF2B5EF4-FFF2-40B4-BE49-F238E27FC236}">
                <a16:creationId xmlns:a16="http://schemas.microsoft.com/office/drawing/2014/main" id="{E77B4C49-266A-902E-2757-AE2DC61E99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3b9f59f3cc0_0_82:notes">
            <a:extLst>
              <a:ext uri="{FF2B5EF4-FFF2-40B4-BE49-F238E27FC236}">
                <a16:creationId xmlns:a16="http://schemas.microsoft.com/office/drawing/2014/main" id="{32A60F9C-9CB8-780F-7265-CD9FF2F8586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4588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29</a:t>
            </a:fld>
            <a:endParaRPr lang="en-US" sz="1200" b="0" i="0" u="none" strike="noStrike" cap="none">
              <a:solidFill>
                <a:schemeClr val="dk1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</p:txBody>
      </p:sp>
    </p:spTree>
    <p:extLst>
      <p:ext uri="{BB962C8B-B14F-4D97-AF65-F5344CB8AC3E}">
        <p14:creationId xmlns:p14="http://schemas.microsoft.com/office/powerpoint/2010/main" val="967322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30</a:t>
            </a:fld>
            <a:endParaRPr lang="en-US" sz="1200" b="0" i="0" u="none" strike="noStrike" cap="none">
              <a:solidFill>
                <a:schemeClr val="dk1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</p:txBody>
      </p:sp>
    </p:spTree>
    <p:extLst>
      <p:ext uri="{BB962C8B-B14F-4D97-AF65-F5344CB8AC3E}">
        <p14:creationId xmlns:p14="http://schemas.microsoft.com/office/powerpoint/2010/main" val="32069088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>
          <a:extLst>
            <a:ext uri="{FF2B5EF4-FFF2-40B4-BE49-F238E27FC236}">
              <a16:creationId xmlns:a16="http://schemas.microsoft.com/office/drawing/2014/main" id="{AA7AA33A-174D-FCD3-D65F-949E61364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b9f59f3cc0_0_82:notes">
            <a:extLst>
              <a:ext uri="{FF2B5EF4-FFF2-40B4-BE49-F238E27FC236}">
                <a16:creationId xmlns:a16="http://schemas.microsoft.com/office/drawing/2014/main" id="{3D098C13-ED39-09D9-5C85-D1D0FFAF8B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b9f59f3cc0_0_82:notes">
            <a:extLst>
              <a:ext uri="{FF2B5EF4-FFF2-40B4-BE49-F238E27FC236}">
                <a16:creationId xmlns:a16="http://schemas.microsoft.com/office/drawing/2014/main" id="{3DF910B8-D73F-AEDE-543C-81CC6301F9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9" name="Google Shape;189;g3b9f59f3cc0_0_82:notes">
            <a:extLst>
              <a:ext uri="{FF2B5EF4-FFF2-40B4-BE49-F238E27FC236}">
                <a16:creationId xmlns:a16="http://schemas.microsoft.com/office/drawing/2014/main" id="{EC081C66-ABAC-2E2F-D61D-542F8FF3AA1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71044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32</a:t>
            </a:fld>
            <a:endParaRPr lang="en-US" sz="1200" b="0" i="0" u="none" strike="noStrike" cap="none">
              <a:solidFill>
                <a:schemeClr val="dk1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</p:txBody>
      </p:sp>
    </p:spTree>
    <p:extLst>
      <p:ext uri="{BB962C8B-B14F-4D97-AF65-F5344CB8AC3E}">
        <p14:creationId xmlns:p14="http://schemas.microsoft.com/office/powerpoint/2010/main" val="31301533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33</a:t>
            </a:fld>
            <a:endParaRPr lang="en-US" sz="1200" b="0" i="0" u="none" strike="noStrike" cap="none">
              <a:solidFill>
                <a:schemeClr val="dk1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</p:txBody>
      </p:sp>
    </p:spTree>
    <p:extLst>
      <p:ext uri="{BB962C8B-B14F-4D97-AF65-F5344CB8AC3E}">
        <p14:creationId xmlns:p14="http://schemas.microsoft.com/office/powerpoint/2010/main" val="25939683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ce18c8ee65_1_4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g3ce18c8ee65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*Example provided in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BD22B8-A383-AC44-A6B8-6EC4B4E705F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4189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 of understanding clinical coding using part of the code list for dementia diagnoses for my study. I ensured each diagnosis was relevant to the study using my nursing background and confirming with my lead supervisor (prof. of old age psychiatry). Important to check each code description in a code list as some may not be relevant e.g. young-onset dementia, diabetes code lists include ‘gestational diabetes’ which was also not relevant in my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BD22B8-A383-AC44-A6B8-6EC4B4E705F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3664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 experience with CPRD was really a progression from being quite dependent on guidance to eventually being able to navigate problems independently. 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beginning, Imogen was really important in helping me understand the structure of the data and where to start. Then I started trying things myself, inevitably things went wrong. I would get errors, lose patients unexpectedly, or get results that just didn't make sense.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time, I got better at troubleshooting those problems myself. Instead of immediately asking for help, I learnt to go back through my code, check my patient numbers, check the documentation and work out where something had gone wrong. Eventually, I think the biggest change was that I became confident that even if I didn't immediately know the answer, I knew how to find it.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BD22B8-A383-AC44-A6B8-6EC4B4E705F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0808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b9f59f3cc0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b9f59f3cc0_0_25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77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3b9f59f3cc0_0_253:notes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796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1 1">
  <p:cSld name="Cover slide 1_1_2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ctrTitle"/>
          </p:nvPr>
        </p:nvSpPr>
        <p:spPr>
          <a:xfrm>
            <a:off x="1015300" y="5067260"/>
            <a:ext cx="12142200" cy="24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1"/>
              <a:buFont typeface="Inclusive Sans"/>
              <a:buNone/>
              <a:defRPr sz="9000" b="1" i="0"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>
            <a:off x="1015300" y="8038212"/>
            <a:ext cx="12142200" cy="24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4000"/>
              <a:buNone/>
              <a:defRPr sz="4000"/>
            </a:lvl2pPr>
            <a:lvl3pPr lvl="2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3200"/>
            </a:lvl4pPr>
            <a:lvl5pPr lvl="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pic>
        <p:nvPicPr>
          <p:cNvPr id="26" name="Google Shape;26;p3" title="20 years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691700" y="11009154"/>
            <a:ext cx="1833800" cy="1687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 title="graphic element re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0616" y="0"/>
            <a:ext cx="9778014" cy="137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>
            <a:spLocks noGrp="1"/>
          </p:cNvSpPr>
          <p:nvPr>
            <p:ph type="subTitle" idx="2"/>
          </p:nvPr>
        </p:nvSpPr>
        <p:spPr>
          <a:xfrm>
            <a:off x="1015365" y="12237720"/>
            <a:ext cx="11078100" cy="43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clusive Sans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/>
            </a:lvl2pPr>
            <a:lvl3pPr lvl="2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>
                <a:latin typeface="Inclusive Sans"/>
                <a:ea typeface="Inclusive Sans"/>
                <a:cs typeface="Inclusive Sans"/>
                <a:sym typeface="Inclusive Sans"/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>
                <a:latin typeface="Inclusive Sans"/>
                <a:ea typeface="Inclusive Sans"/>
                <a:cs typeface="Inclusive Sans"/>
                <a:sym typeface="Inclusive Sans"/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>
                <a:latin typeface="Inclusive Sans"/>
                <a:ea typeface="Inclusive Sans"/>
                <a:cs typeface="Inclusive Sans"/>
                <a:sym typeface="Inclusive Sans"/>
              </a:defRPr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>
                <a:latin typeface="Inclusive Sans"/>
                <a:ea typeface="Inclusive Sans"/>
                <a:cs typeface="Inclusive Sans"/>
                <a:sym typeface="Inclusive Sans"/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3"/>
          </p:nvPr>
        </p:nvSpPr>
        <p:spPr>
          <a:xfrm>
            <a:off x="1015365" y="11674088"/>
            <a:ext cx="13645500" cy="43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4"/>
          </p:nvPr>
        </p:nvSpPr>
        <p:spPr>
          <a:xfrm>
            <a:off x="1015375" y="3959543"/>
            <a:ext cx="8178300" cy="844800"/>
          </a:xfrm>
          <a:prstGeom prst="rect">
            <a:avLst/>
          </a:prstGeom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22875" tIns="143825" rIns="222875" bIns="143825" anchor="ctr" anchorCtr="0">
            <a:noAutofit/>
          </a:bodyPr>
          <a:lstStyle>
            <a:lvl1pPr lv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clusive Sans"/>
              <a:buNone/>
              <a:defRPr sz="3600" b="1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 b="1"/>
            </a:lvl2pPr>
            <a:lvl3pPr lvl="2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 b="1"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 b="1"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 b="1"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 b="1">
                <a:latin typeface="Inclusive Sans"/>
                <a:ea typeface="Inclusive Sans"/>
                <a:cs typeface="Inclusive Sans"/>
                <a:sym typeface="Inclusive Sans"/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 b="1">
                <a:latin typeface="Inclusive Sans"/>
                <a:ea typeface="Inclusive Sans"/>
                <a:cs typeface="Inclusive Sans"/>
                <a:sym typeface="Inclusive Sans"/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 b="1">
                <a:latin typeface="Inclusive Sans"/>
                <a:ea typeface="Inclusive Sans"/>
                <a:cs typeface="Inclusive Sans"/>
                <a:sym typeface="Inclusive Sans"/>
              </a:defRPr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Font typeface="Inclusive Sans"/>
              <a:buNone/>
              <a:defRPr sz="3600" b="1">
                <a:latin typeface="Inclusive Sans"/>
                <a:ea typeface="Inclusive Sans"/>
                <a:cs typeface="Inclusive Sans"/>
                <a:sym typeface="Inclusive Sans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4">
          <p15:clr>
            <a:srgbClr val="FBAE40"/>
          </p15:clr>
        </p15:guide>
        <p15:guide id="2" pos="7365">
          <p15:clr>
            <a:srgbClr val="FBAE40"/>
          </p15:clr>
        </p15:guide>
        <p15:guide id="3" orient="horz" pos="1570">
          <p15:clr>
            <a:srgbClr val="E46962"/>
          </p15:clr>
        </p15:guide>
        <p15:guide id="4" pos="640">
          <p15:clr>
            <a:srgbClr val="E46962"/>
          </p15:clr>
        </p15:guide>
        <p15:guide id="5" pos="8520">
          <p15:clr>
            <a:srgbClr val="E46962"/>
          </p15:clr>
        </p15:guide>
        <p15:guide id="6" orient="horz" pos="646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py slide_1 column">
  <p:cSld name="Copy slide_1 column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1015300" y="946373"/>
            <a:ext cx="21639300" cy="9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2400"/>
            </a:lvl1pPr>
            <a:lvl2pPr marL="0" lvl="1" indent="0" algn="r">
              <a:spcBef>
                <a:spcPts val="0"/>
              </a:spcBef>
              <a:buNone/>
              <a:defRPr sz="2400"/>
            </a:lvl2pPr>
            <a:lvl3pPr marL="0" lvl="2" indent="0" algn="r">
              <a:spcBef>
                <a:spcPts val="0"/>
              </a:spcBef>
              <a:buNone/>
              <a:defRPr sz="2400"/>
            </a:lvl3pPr>
            <a:lvl4pPr marL="0" lvl="3" indent="0" algn="r">
              <a:spcBef>
                <a:spcPts val="0"/>
              </a:spcBef>
              <a:buNone/>
              <a:defRPr sz="2400"/>
            </a:lvl4pPr>
            <a:lvl5pPr marL="0" lvl="4" indent="0" algn="r">
              <a:spcBef>
                <a:spcPts val="0"/>
              </a:spcBef>
              <a:buNone/>
              <a:defRPr sz="2400"/>
            </a:lvl5pPr>
            <a:lvl6pPr marL="0" lvl="5" indent="0" algn="r">
              <a:spcBef>
                <a:spcPts val="0"/>
              </a:spcBef>
              <a:buNone/>
              <a:defRPr sz="2400"/>
            </a:lvl6pPr>
            <a:lvl7pPr marL="0" lvl="6" indent="0" algn="r">
              <a:spcBef>
                <a:spcPts val="0"/>
              </a:spcBef>
              <a:buNone/>
              <a:defRPr sz="2400"/>
            </a:lvl7pPr>
            <a:lvl8pPr marL="0" lvl="7" indent="0" algn="r">
              <a:spcBef>
                <a:spcPts val="0"/>
              </a:spcBef>
              <a:buNone/>
              <a:defRPr sz="2400"/>
            </a:lvl8pPr>
            <a:lvl9pPr marL="0" lvl="8" indent="0" algn="r">
              <a:spcBef>
                <a:spcPts val="0"/>
              </a:spcBef>
              <a:buNone/>
              <a:defRPr sz="24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p8"/>
          <p:cNvSpPr txBox="1"/>
          <p:nvPr/>
        </p:nvSpPr>
        <p:spPr>
          <a:xfrm>
            <a:off x="1015300" y="12816002"/>
            <a:ext cx="128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NIHR </a:t>
            </a:r>
            <a:r>
              <a:rPr lang="en-US" sz="240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|</a:t>
            </a:r>
            <a:endParaRPr sz="2800"/>
          </a:p>
        </p:txBody>
      </p:sp>
      <p:pic>
        <p:nvPicPr>
          <p:cNvPr id="66" name="Google Shape;66;p8" title="Line red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440952"/>
            <a:ext cx="24386401" cy="1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8"/>
          <p:cNvSpPr txBox="1">
            <a:spLocks noGrp="1"/>
          </p:cNvSpPr>
          <p:nvPr>
            <p:ph type="subTitle" idx="1"/>
          </p:nvPr>
        </p:nvSpPr>
        <p:spPr>
          <a:xfrm>
            <a:off x="1015275" y="3353449"/>
            <a:ext cx="21639300" cy="43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Inclusive Sans"/>
              <a:buNone/>
              <a:defRPr sz="4000" b="1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body" idx="2"/>
          </p:nvPr>
        </p:nvSpPr>
        <p:spPr>
          <a:xfrm>
            <a:off x="1015275" y="4102320"/>
            <a:ext cx="20561100" cy="7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44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1pPr>
            <a:lvl2pPr marL="914400" lvl="1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2pPr>
            <a:lvl3pPr marL="1371600" lvl="2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–"/>
              <a:defRPr sz="3400"/>
            </a:lvl3pPr>
            <a:lvl4pPr marL="1828800" lvl="3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4pPr>
            <a:lvl5pPr marL="2286000" lvl="4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5pPr>
            <a:lvl6pPr marL="2743200" lvl="5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6pPr>
            <a:lvl7pPr marL="3200400" lvl="6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7pPr>
            <a:lvl8pPr marL="3657600" lvl="7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8pPr>
            <a:lvl9pPr marL="4114800" lvl="8" indent="-4445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subTitle" idx="3"/>
          </p:nvPr>
        </p:nvSpPr>
        <p:spPr>
          <a:xfrm>
            <a:off x="2304098" y="12815888"/>
            <a:ext cx="12196200" cy="3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clusive Sans"/>
              <a:buNone/>
              <a:defRPr sz="2400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orient="horz" pos="324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py slide_2 column">
  <p:cSld name="Copy slide_1 column_1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>
            <a:spLocks noGrp="1"/>
          </p:cNvSpPr>
          <p:nvPr>
            <p:ph type="title"/>
          </p:nvPr>
        </p:nvSpPr>
        <p:spPr>
          <a:xfrm>
            <a:off x="1015300" y="946374"/>
            <a:ext cx="21639300" cy="9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2400"/>
            </a:lvl1pPr>
            <a:lvl2pPr marL="0" lvl="1" indent="0" algn="r">
              <a:spcBef>
                <a:spcPts val="0"/>
              </a:spcBef>
              <a:buNone/>
              <a:defRPr sz="2400"/>
            </a:lvl2pPr>
            <a:lvl3pPr marL="0" lvl="2" indent="0" algn="r">
              <a:spcBef>
                <a:spcPts val="0"/>
              </a:spcBef>
              <a:buNone/>
              <a:defRPr sz="2400"/>
            </a:lvl3pPr>
            <a:lvl4pPr marL="0" lvl="3" indent="0" algn="r">
              <a:spcBef>
                <a:spcPts val="0"/>
              </a:spcBef>
              <a:buNone/>
              <a:defRPr sz="2400"/>
            </a:lvl4pPr>
            <a:lvl5pPr marL="0" lvl="4" indent="0" algn="r">
              <a:spcBef>
                <a:spcPts val="0"/>
              </a:spcBef>
              <a:buNone/>
              <a:defRPr sz="2400"/>
            </a:lvl5pPr>
            <a:lvl6pPr marL="0" lvl="5" indent="0" algn="r">
              <a:spcBef>
                <a:spcPts val="0"/>
              </a:spcBef>
              <a:buNone/>
              <a:defRPr sz="2400"/>
            </a:lvl6pPr>
            <a:lvl7pPr marL="0" lvl="6" indent="0" algn="r">
              <a:spcBef>
                <a:spcPts val="0"/>
              </a:spcBef>
              <a:buNone/>
              <a:defRPr sz="2400"/>
            </a:lvl7pPr>
            <a:lvl8pPr marL="0" lvl="7" indent="0" algn="r">
              <a:spcBef>
                <a:spcPts val="0"/>
              </a:spcBef>
              <a:buNone/>
              <a:defRPr sz="2400"/>
            </a:lvl8pPr>
            <a:lvl9pPr marL="0" lvl="8" indent="0" algn="r">
              <a:spcBef>
                <a:spcPts val="0"/>
              </a:spcBef>
              <a:buNone/>
              <a:defRPr sz="24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" name="Google Shape;97;p12"/>
          <p:cNvSpPr txBox="1"/>
          <p:nvPr/>
        </p:nvSpPr>
        <p:spPr>
          <a:xfrm>
            <a:off x="1015300" y="12816002"/>
            <a:ext cx="128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NIHR </a:t>
            </a:r>
            <a:r>
              <a:rPr lang="en-US" sz="240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|</a:t>
            </a:r>
            <a:endParaRPr sz="2800"/>
          </a:p>
        </p:txBody>
      </p:sp>
      <p:pic>
        <p:nvPicPr>
          <p:cNvPr id="98" name="Google Shape;98;p12" title="Line lilac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440952"/>
            <a:ext cx="24386401" cy="1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2"/>
          <p:cNvSpPr txBox="1">
            <a:spLocks noGrp="1"/>
          </p:cNvSpPr>
          <p:nvPr>
            <p:ph type="subTitle" idx="1"/>
          </p:nvPr>
        </p:nvSpPr>
        <p:spPr>
          <a:xfrm>
            <a:off x="1015275" y="3348932"/>
            <a:ext cx="10831800" cy="43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Inclusive Sans"/>
              <a:buNone/>
              <a:defRPr sz="4000" b="1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body" idx="2"/>
          </p:nvPr>
        </p:nvSpPr>
        <p:spPr>
          <a:xfrm>
            <a:off x="1015275" y="4113921"/>
            <a:ext cx="10831800" cy="7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44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1pPr>
            <a:lvl2pPr marL="914400" lvl="1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2pPr>
            <a:lvl3pPr marL="1371600" lvl="2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–"/>
              <a:defRPr sz="3400"/>
            </a:lvl3pPr>
            <a:lvl4pPr marL="1828800" lvl="3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4pPr>
            <a:lvl5pPr marL="2286000" lvl="4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5pPr>
            <a:lvl6pPr marL="2743200" lvl="5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6pPr>
            <a:lvl7pPr marL="3200400" lvl="6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7pPr>
            <a:lvl8pPr marL="3657600" lvl="7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8pPr>
            <a:lvl9pPr marL="4114800" lvl="8" indent="-4445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subTitle" idx="3"/>
          </p:nvPr>
        </p:nvSpPr>
        <p:spPr>
          <a:xfrm>
            <a:off x="2304098" y="12815888"/>
            <a:ext cx="12196200" cy="3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clusive Sans"/>
              <a:buNone/>
              <a:defRPr sz="2400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subTitle" idx="4"/>
          </p:nvPr>
        </p:nvSpPr>
        <p:spPr>
          <a:xfrm>
            <a:off x="12668250" y="3348932"/>
            <a:ext cx="10831800" cy="43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Inclusive Sans"/>
              <a:buNone/>
              <a:defRPr sz="4000" b="1">
                <a:solidFill>
                  <a:schemeClr val="dk1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2"/>
          <p:cNvSpPr txBox="1">
            <a:spLocks noGrp="1"/>
          </p:cNvSpPr>
          <p:nvPr>
            <p:ph type="body" idx="5"/>
          </p:nvPr>
        </p:nvSpPr>
        <p:spPr>
          <a:xfrm>
            <a:off x="12668250" y="4113921"/>
            <a:ext cx="10831800" cy="7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44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1pPr>
            <a:lvl2pPr marL="914400" lvl="1" indent="-4445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2pPr>
            <a:lvl3pPr marL="1371600" lvl="2" indent="-4445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–"/>
              <a:defRPr sz="3400"/>
            </a:lvl3pPr>
            <a:lvl4pPr marL="1828800" lvl="3" indent="-4445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4pPr>
            <a:lvl5pPr marL="2286000" lvl="4" indent="-4445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5pPr>
            <a:lvl6pPr marL="2743200" lvl="5" indent="-4445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6pPr>
            <a:lvl7pPr marL="3200400" lvl="6" indent="-4445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7pPr>
            <a:lvl8pPr marL="3657600" lvl="7" indent="-4445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8pPr>
            <a:lvl9pPr marL="4114800" lvl="8" indent="-444500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orient="horz" pos="3240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 slide">
  <p:cSld name="Image only slide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 title="10_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" y="-1"/>
            <a:ext cx="17466619" cy="24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 title="10_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6919782" y="11302399"/>
            <a:ext cx="17466619" cy="241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4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2400"/>
            </a:lvl1pPr>
            <a:lvl2pPr marL="0" lvl="1" indent="0" algn="r">
              <a:spcBef>
                <a:spcPts val="0"/>
              </a:spcBef>
              <a:buNone/>
              <a:defRPr sz="2400"/>
            </a:lvl2pPr>
            <a:lvl3pPr marL="0" lvl="2" indent="0" algn="r">
              <a:spcBef>
                <a:spcPts val="0"/>
              </a:spcBef>
              <a:buNone/>
              <a:defRPr sz="2400"/>
            </a:lvl3pPr>
            <a:lvl4pPr marL="0" lvl="3" indent="0" algn="r">
              <a:spcBef>
                <a:spcPts val="0"/>
              </a:spcBef>
              <a:buNone/>
              <a:defRPr sz="2400"/>
            </a:lvl4pPr>
            <a:lvl5pPr marL="0" lvl="4" indent="0" algn="r">
              <a:spcBef>
                <a:spcPts val="0"/>
              </a:spcBef>
              <a:buNone/>
              <a:defRPr sz="2400"/>
            </a:lvl5pPr>
            <a:lvl6pPr marL="0" lvl="5" indent="0" algn="r">
              <a:spcBef>
                <a:spcPts val="0"/>
              </a:spcBef>
              <a:buNone/>
              <a:defRPr sz="2400"/>
            </a:lvl6pPr>
            <a:lvl7pPr marL="0" lvl="6" indent="0" algn="r">
              <a:spcBef>
                <a:spcPts val="0"/>
              </a:spcBef>
              <a:buNone/>
              <a:defRPr sz="2400"/>
            </a:lvl7pPr>
            <a:lvl8pPr marL="0" lvl="7" indent="0" algn="r">
              <a:spcBef>
                <a:spcPts val="0"/>
              </a:spcBef>
              <a:buNone/>
              <a:defRPr sz="2400"/>
            </a:lvl8pPr>
            <a:lvl9pPr marL="0" lvl="8" indent="0" algn="r">
              <a:spcBef>
                <a:spcPts val="0"/>
              </a:spcBef>
              <a:buNone/>
              <a:defRPr sz="24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1015298" y="12816002"/>
            <a:ext cx="128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NIHR </a:t>
            </a:r>
            <a:r>
              <a:rPr lang="en-US" sz="240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|</a:t>
            </a:r>
            <a:endParaRPr sz="2800"/>
          </a:p>
        </p:txBody>
      </p:sp>
      <p:sp>
        <p:nvSpPr>
          <p:cNvPr id="114" name="Google Shape;114;p14"/>
          <p:cNvSpPr>
            <a:spLocks noGrp="1"/>
          </p:cNvSpPr>
          <p:nvPr>
            <p:ph type="pic" idx="2"/>
          </p:nvPr>
        </p:nvSpPr>
        <p:spPr>
          <a:xfrm>
            <a:off x="1015300" y="1180800"/>
            <a:ext cx="22228500" cy="1135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5" name="Google Shape;115;p14"/>
          <p:cNvSpPr txBox="1">
            <a:spLocks noGrp="1"/>
          </p:cNvSpPr>
          <p:nvPr>
            <p:ph type="subTitle" idx="1"/>
          </p:nvPr>
        </p:nvSpPr>
        <p:spPr>
          <a:xfrm>
            <a:off x="2304098" y="12815888"/>
            <a:ext cx="12196200" cy="3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clusive Sans"/>
              <a:buNone/>
              <a:defRPr sz="2400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orient="horz" pos="1520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gn off slide 1">
  <p:cSld name="Sign off slide_1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7" title="20 years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691700" y="11009154"/>
            <a:ext cx="1833800" cy="1687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7" title="graphic element re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0616" y="0"/>
            <a:ext cx="9778014" cy="137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7"/>
          <p:cNvSpPr txBox="1">
            <a:spLocks noGrp="1"/>
          </p:cNvSpPr>
          <p:nvPr>
            <p:ph type="ctrTitle"/>
          </p:nvPr>
        </p:nvSpPr>
        <p:spPr>
          <a:xfrm>
            <a:off x="1015300" y="3526275"/>
            <a:ext cx="18277800" cy="39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1"/>
              <a:buFont typeface="Inclusive Sans"/>
              <a:buNone/>
              <a:defRPr sz="14000" b="1" i="0"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9pPr>
          </a:lstStyle>
          <a:p>
            <a:endParaRPr/>
          </a:p>
        </p:txBody>
      </p:sp>
      <p:sp>
        <p:nvSpPr>
          <p:cNvPr id="144" name="Google Shape;144;p17"/>
          <p:cNvSpPr txBox="1">
            <a:spLocks noGrp="1"/>
          </p:cNvSpPr>
          <p:nvPr>
            <p:ph type="subTitle" idx="1"/>
          </p:nvPr>
        </p:nvSpPr>
        <p:spPr>
          <a:xfrm>
            <a:off x="1015300" y="7532916"/>
            <a:ext cx="12142200" cy="3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4000"/>
              <a:buNone/>
              <a:defRPr sz="4000"/>
            </a:lvl2pPr>
            <a:lvl3pPr lvl="2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3200"/>
            </a:lvl4pPr>
            <a:lvl5pPr lvl="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45" name="Google Shape;145;p17"/>
          <p:cNvSpPr txBox="1"/>
          <p:nvPr/>
        </p:nvSpPr>
        <p:spPr>
          <a:xfrm>
            <a:off x="1015300" y="12278100"/>
            <a:ext cx="6202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914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clusive Sans"/>
              <a:buNone/>
            </a:pPr>
            <a:r>
              <a:rPr lang="en-US" sz="340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nihr.ac.uk</a:t>
            </a:r>
            <a:endParaRPr sz="3400">
              <a:solidFill>
                <a:schemeClr val="dk1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4">
          <p15:clr>
            <a:srgbClr val="FBAE40"/>
          </p15:clr>
        </p15:guide>
        <p15:guide id="2" pos="768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1">
  <p:cSld name="Divider slide 1">
    <p:bg>
      <p:bgPr>
        <a:solidFill>
          <a:schemeClr val="accent3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6" title="graphic element blu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335931" y="0"/>
            <a:ext cx="11050467" cy="137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1015300" y="2242038"/>
            <a:ext cx="11802000" cy="48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1"/>
              <a:buFont typeface="Inclusive Sans"/>
              <a:buNone/>
              <a:defRPr sz="9000"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2400"/>
            </a:lvl1pPr>
            <a:lvl2pPr marL="0" lvl="1" indent="0" algn="r">
              <a:spcBef>
                <a:spcPts val="0"/>
              </a:spcBef>
              <a:buNone/>
              <a:defRPr sz="2400"/>
            </a:lvl2pPr>
            <a:lvl3pPr marL="0" lvl="2" indent="0" algn="r">
              <a:spcBef>
                <a:spcPts val="0"/>
              </a:spcBef>
              <a:buNone/>
              <a:defRPr sz="2400"/>
            </a:lvl3pPr>
            <a:lvl4pPr marL="0" lvl="3" indent="0" algn="r">
              <a:spcBef>
                <a:spcPts val="0"/>
              </a:spcBef>
              <a:buNone/>
              <a:defRPr sz="2400"/>
            </a:lvl4pPr>
            <a:lvl5pPr marL="0" lvl="4" indent="0" algn="r">
              <a:spcBef>
                <a:spcPts val="0"/>
              </a:spcBef>
              <a:buNone/>
              <a:defRPr sz="2400"/>
            </a:lvl5pPr>
            <a:lvl6pPr marL="0" lvl="5" indent="0" algn="r">
              <a:spcBef>
                <a:spcPts val="0"/>
              </a:spcBef>
              <a:buNone/>
              <a:defRPr sz="2400"/>
            </a:lvl6pPr>
            <a:lvl7pPr marL="0" lvl="6" indent="0" algn="r">
              <a:spcBef>
                <a:spcPts val="0"/>
              </a:spcBef>
              <a:buNone/>
              <a:defRPr sz="2400"/>
            </a:lvl7pPr>
            <a:lvl8pPr marL="0" lvl="7" indent="0" algn="r">
              <a:spcBef>
                <a:spcPts val="0"/>
              </a:spcBef>
              <a:buNone/>
              <a:defRPr sz="2400"/>
            </a:lvl8pPr>
            <a:lvl9pPr marL="0" lvl="8" indent="0" algn="r">
              <a:spcBef>
                <a:spcPts val="0"/>
              </a:spcBef>
              <a:buNone/>
              <a:defRPr sz="24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" name="Google Shape;52;p6"/>
          <p:cNvSpPr txBox="1"/>
          <p:nvPr/>
        </p:nvSpPr>
        <p:spPr>
          <a:xfrm>
            <a:off x="1015300" y="12816002"/>
            <a:ext cx="128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NIHR </a:t>
            </a:r>
            <a:r>
              <a:rPr lang="en-US"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|</a:t>
            </a:r>
            <a:endParaRPr sz="2800"/>
          </a:p>
        </p:txBody>
      </p:sp>
      <p:sp>
        <p:nvSpPr>
          <p:cNvPr id="53" name="Google Shape;53;p6"/>
          <p:cNvSpPr txBox="1">
            <a:spLocks noGrp="1"/>
          </p:cNvSpPr>
          <p:nvPr>
            <p:ph type="subTitle" idx="1"/>
          </p:nvPr>
        </p:nvSpPr>
        <p:spPr>
          <a:xfrm>
            <a:off x="1015300" y="7495225"/>
            <a:ext cx="11178000" cy="316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Inclusive Sans"/>
              <a:buNone/>
              <a:defRPr sz="5000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ubTitle" idx="2"/>
          </p:nvPr>
        </p:nvSpPr>
        <p:spPr>
          <a:xfrm>
            <a:off x="2304098" y="12815888"/>
            <a:ext cx="12196200" cy="3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clusive Sans"/>
              <a:buNone/>
              <a:defRPr sz="2400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1980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8400">
          <p15:clr>
            <a:srgbClr val="FBAE40"/>
          </p15:clr>
        </p15:guide>
        <p15:guide id="3" orient="horz" pos="8256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py with image slide">
  <p:cSld name="Copy with image slid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9" title="graphic element red 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586471" y="0"/>
            <a:ext cx="8210838" cy="1371599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9"/>
          <p:cNvSpPr txBox="1">
            <a:spLocks noGrp="1"/>
          </p:cNvSpPr>
          <p:nvPr>
            <p:ph type="title"/>
          </p:nvPr>
        </p:nvSpPr>
        <p:spPr>
          <a:xfrm>
            <a:off x="1015300" y="946375"/>
            <a:ext cx="11178000" cy="19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2400"/>
            </a:lvl1pPr>
            <a:lvl2pPr marL="0" lvl="1" indent="0" algn="r">
              <a:spcBef>
                <a:spcPts val="0"/>
              </a:spcBef>
              <a:buNone/>
              <a:defRPr sz="2400"/>
            </a:lvl2pPr>
            <a:lvl3pPr marL="0" lvl="2" indent="0" algn="r">
              <a:spcBef>
                <a:spcPts val="0"/>
              </a:spcBef>
              <a:buNone/>
              <a:defRPr sz="2400"/>
            </a:lvl3pPr>
            <a:lvl4pPr marL="0" lvl="3" indent="0" algn="r">
              <a:spcBef>
                <a:spcPts val="0"/>
              </a:spcBef>
              <a:buNone/>
              <a:defRPr sz="2400"/>
            </a:lvl4pPr>
            <a:lvl5pPr marL="0" lvl="4" indent="0" algn="r">
              <a:spcBef>
                <a:spcPts val="0"/>
              </a:spcBef>
              <a:buNone/>
              <a:defRPr sz="2400"/>
            </a:lvl5pPr>
            <a:lvl6pPr marL="0" lvl="5" indent="0" algn="r">
              <a:spcBef>
                <a:spcPts val="0"/>
              </a:spcBef>
              <a:buNone/>
              <a:defRPr sz="2400"/>
            </a:lvl6pPr>
            <a:lvl7pPr marL="0" lvl="6" indent="0" algn="r">
              <a:spcBef>
                <a:spcPts val="0"/>
              </a:spcBef>
              <a:buNone/>
              <a:defRPr sz="2400"/>
            </a:lvl7pPr>
            <a:lvl8pPr marL="0" lvl="7" indent="0" algn="r">
              <a:spcBef>
                <a:spcPts val="0"/>
              </a:spcBef>
              <a:buNone/>
              <a:defRPr sz="2400"/>
            </a:lvl8pPr>
            <a:lvl9pPr marL="0" lvl="8" indent="0" algn="r">
              <a:spcBef>
                <a:spcPts val="0"/>
              </a:spcBef>
              <a:buNone/>
              <a:defRPr sz="24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" name="Google Shape;74;p9"/>
          <p:cNvSpPr txBox="1"/>
          <p:nvPr/>
        </p:nvSpPr>
        <p:spPr>
          <a:xfrm>
            <a:off x="1015300" y="12816002"/>
            <a:ext cx="128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NIHR </a:t>
            </a:r>
            <a:r>
              <a:rPr lang="en-US" sz="240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|</a:t>
            </a:r>
            <a:endParaRPr sz="2800"/>
          </a:p>
        </p:txBody>
      </p:sp>
      <p:sp>
        <p:nvSpPr>
          <p:cNvPr id="75" name="Google Shape;75;p9"/>
          <p:cNvSpPr txBox="1">
            <a:spLocks noGrp="1"/>
          </p:cNvSpPr>
          <p:nvPr>
            <p:ph type="subTitle" idx="1"/>
          </p:nvPr>
        </p:nvSpPr>
        <p:spPr>
          <a:xfrm>
            <a:off x="1015275" y="3516350"/>
            <a:ext cx="11178000" cy="43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Inclusive Sans"/>
              <a:buNone/>
              <a:defRPr sz="4000" b="1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body" idx="2"/>
          </p:nvPr>
        </p:nvSpPr>
        <p:spPr>
          <a:xfrm>
            <a:off x="1015275" y="4265225"/>
            <a:ext cx="11178000" cy="7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44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1pPr>
            <a:lvl2pPr marL="914400" lvl="1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2pPr>
            <a:lvl3pPr marL="1371600" lvl="2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–"/>
              <a:defRPr sz="3400"/>
            </a:lvl3pPr>
            <a:lvl4pPr marL="1828800" lvl="3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4pPr>
            <a:lvl5pPr marL="2286000" lvl="4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5pPr>
            <a:lvl6pPr marL="2743200" lvl="5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6pPr>
            <a:lvl7pPr marL="3200400" lvl="6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7pPr>
            <a:lvl8pPr marL="3657600" lvl="7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8pPr>
            <a:lvl9pPr marL="4114800" lvl="8" indent="-4445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9pPr>
          </a:lstStyle>
          <a:p>
            <a:endParaRPr/>
          </a:p>
        </p:txBody>
      </p:sp>
      <p:sp>
        <p:nvSpPr>
          <p:cNvPr id="77" name="Google Shape;77;p9"/>
          <p:cNvSpPr txBox="1">
            <a:spLocks noGrp="1"/>
          </p:cNvSpPr>
          <p:nvPr>
            <p:ph type="subTitle" idx="3"/>
          </p:nvPr>
        </p:nvSpPr>
        <p:spPr>
          <a:xfrm>
            <a:off x="2304098" y="12815888"/>
            <a:ext cx="12196200" cy="3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clusive Sans"/>
              <a:buNone/>
              <a:defRPr sz="2400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9"/>
          <p:cNvSpPr>
            <a:spLocks noGrp="1"/>
          </p:cNvSpPr>
          <p:nvPr>
            <p:ph type="pic" idx="4"/>
          </p:nvPr>
        </p:nvSpPr>
        <p:spPr>
          <a:xfrm>
            <a:off x="13498174" y="1141200"/>
            <a:ext cx="9872700" cy="11433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934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orient="horz" pos="3240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py slide_1 column_bullets">
  <p:cSld name="Copy slide_1 column_bullet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 txBox="1">
            <a:spLocks noGrp="1"/>
          </p:cNvSpPr>
          <p:nvPr>
            <p:ph type="title"/>
          </p:nvPr>
        </p:nvSpPr>
        <p:spPr>
          <a:xfrm>
            <a:off x="1015300" y="946374"/>
            <a:ext cx="21639300" cy="10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9pPr>
          </a:lstStyle>
          <a:p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2400"/>
            </a:lvl1pPr>
            <a:lvl2pPr marL="0" lvl="1" indent="0" algn="r">
              <a:spcBef>
                <a:spcPts val="0"/>
              </a:spcBef>
              <a:buNone/>
              <a:defRPr sz="2400"/>
            </a:lvl2pPr>
            <a:lvl3pPr marL="0" lvl="2" indent="0" algn="r">
              <a:spcBef>
                <a:spcPts val="0"/>
              </a:spcBef>
              <a:buNone/>
              <a:defRPr sz="2400"/>
            </a:lvl3pPr>
            <a:lvl4pPr marL="0" lvl="3" indent="0" algn="r">
              <a:spcBef>
                <a:spcPts val="0"/>
              </a:spcBef>
              <a:buNone/>
              <a:defRPr sz="2400"/>
            </a:lvl4pPr>
            <a:lvl5pPr marL="0" lvl="4" indent="0" algn="r">
              <a:spcBef>
                <a:spcPts val="0"/>
              </a:spcBef>
              <a:buNone/>
              <a:defRPr sz="2400"/>
            </a:lvl5pPr>
            <a:lvl6pPr marL="0" lvl="5" indent="0" algn="r">
              <a:spcBef>
                <a:spcPts val="0"/>
              </a:spcBef>
              <a:buNone/>
              <a:defRPr sz="2400"/>
            </a:lvl6pPr>
            <a:lvl7pPr marL="0" lvl="6" indent="0" algn="r">
              <a:spcBef>
                <a:spcPts val="0"/>
              </a:spcBef>
              <a:buNone/>
              <a:defRPr sz="2400"/>
            </a:lvl7pPr>
            <a:lvl8pPr marL="0" lvl="7" indent="0" algn="r">
              <a:spcBef>
                <a:spcPts val="0"/>
              </a:spcBef>
              <a:buNone/>
              <a:defRPr sz="2400"/>
            </a:lvl8pPr>
            <a:lvl9pPr marL="0" lvl="8" indent="0" algn="r">
              <a:spcBef>
                <a:spcPts val="0"/>
              </a:spcBef>
              <a:buNone/>
              <a:defRPr sz="24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0" name="Google Shape;90;p11"/>
          <p:cNvSpPr txBox="1"/>
          <p:nvPr/>
        </p:nvSpPr>
        <p:spPr>
          <a:xfrm>
            <a:off x="1015300" y="12816002"/>
            <a:ext cx="128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NIHR </a:t>
            </a:r>
            <a:r>
              <a:rPr lang="en-US" sz="2400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|</a:t>
            </a:r>
            <a:endParaRPr sz="2800"/>
          </a:p>
        </p:txBody>
      </p:sp>
      <p:sp>
        <p:nvSpPr>
          <p:cNvPr id="91" name="Google Shape;91;p11"/>
          <p:cNvSpPr txBox="1">
            <a:spLocks noGrp="1"/>
          </p:cNvSpPr>
          <p:nvPr>
            <p:ph type="body" idx="1"/>
          </p:nvPr>
        </p:nvSpPr>
        <p:spPr>
          <a:xfrm>
            <a:off x="1015275" y="3364992"/>
            <a:ext cx="20561100" cy="800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44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Inclusive Sans"/>
              <a:buChar char="𑇐"/>
              <a:defRPr sz="3400"/>
            </a:lvl1pPr>
            <a:lvl2pPr marL="914400" lvl="1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𑇐"/>
              <a:defRPr sz="3400"/>
            </a:lvl2pPr>
            <a:lvl3pPr marL="1371600" lvl="2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–"/>
              <a:defRPr sz="3400"/>
            </a:lvl3pPr>
            <a:lvl4pPr marL="1828800" lvl="3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4pPr>
            <a:lvl5pPr marL="2286000" lvl="4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3400"/>
              <a:buFont typeface="Inclusive Sans"/>
              <a:buChar char="•"/>
              <a:defRPr sz="3400"/>
            </a:lvl5pPr>
            <a:lvl6pPr marL="2743200" lvl="5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6pPr>
            <a:lvl7pPr marL="3200400" lvl="6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7pPr>
            <a:lvl8pPr marL="3657600" lvl="7" indent="-4445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8pPr>
            <a:lvl9pPr marL="4114800" lvl="8" indent="-4445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accent6"/>
              </a:buClr>
              <a:buSzPts val="3400"/>
              <a:buFont typeface="Inclusive Sans"/>
              <a:buChar char="•"/>
              <a:defRPr sz="3400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9pPr>
          </a:lstStyle>
          <a:p>
            <a:endParaRPr/>
          </a:p>
        </p:txBody>
      </p:sp>
      <p:sp>
        <p:nvSpPr>
          <p:cNvPr id="92" name="Google Shape;92;p11"/>
          <p:cNvSpPr txBox="1">
            <a:spLocks noGrp="1"/>
          </p:cNvSpPr>
          <p:nvPr>
            <p:ph type="subTitle" idx="2"/>
          </p:nvPr>
        </p:nvSpPr>
        <p:spPr>
          <a:xfrm>
            <a:off x="2304098" y="12815888"/>
            <a:ext cx="12196200" cy="3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clusive Sans"/>
              <a:buNone/>
              <a:defRPr sz="2400">
                <a:solidFill>
                  <a:schemeClr val="dk1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100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pic>
        <p:nvPicPr>
          <p:cNvPr id="93" name="Google Shape;93;p11" title="Line red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440952"/>
            <a:ext cx="24386401" cy="190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0634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orient="horz" pos="3240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E6F0D-EF75-DE44-A74E-3153FDD59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B11BF-9FC0-CD4B-BC80-CA3F7BD02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07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609A-F20D-F24D-9E78-3DA6727BC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75BCF-A5C6-E746-AC75-C1318BB4E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615" y="2479041"/>
            <a:ext cx="11309552" cy="98748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BEFC3-750B-0F4E-B9E7-DD7EBE344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6012" y="2479041"/>
            <a:ext cx="11309552" cy="98748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078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94037D-725B-D14F-A3A8-E630A36FA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15" y="-1320800"/>
            <a:ext cx="22862977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9993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55E3B-FC90-039B-25C0-B815F6711C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397" y="2244726"/>
            <a:ext cx="18290381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170B47-1A7E-021D-7812-44232B7005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397" y="7204076"/>
            <a:ext cx="18290381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5FBA1-E576-9AA2-6568-549C7D065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>
              <a:buClrTx/>
            </a:pPr>
            <a:fld id="{9403A30B-503C-AE4A-A048-E202A1463C82}" type="datetimeFigureOut">
              <a:rPr lang="en-GB" kern="1200" smtClean="0">
                <a:solidFill>
                  <a:prstClr val="black">
                    <a:tint val="82000"/>
                  </a:prstClr>
                </a:solidFill>
                <a:latin typeface="Aptos" panose="02110004020202020204"/>
                <a:ea typeface="+mn-ea"/>
                <a:cs typeface="+mn-cs"/>
              </a:rPr>
              <a:pPr defTabSz="1828800">
                <a:buClrTx/>
              </a:pPr>
              <a:t>30/09/2026</a:t>
            </a:fld>
            <a:endParaRPr lang="en-GB" kern="1200">
              <a:solidFill>
                <a:prstClr val="black">
                  <a:tint val="82000"/>
                </a:prstClr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95FA7-5A11-2508-E7C5-F993767B2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>
              <a:buClrTx/>
            </a:pPr>
            <a:endParaRPr lang="en-GB" kern="1200">
              <a:solidFill>
                <a:prstClr val="black">
                  <a:tint val="82000"/>
                </a:prstClr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3E677-70AF-4104-0536-FE0682E28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>
              <a:buClrTx/>
            </a:pPr>
            <a:fld id="{94009260-4B84-074F-BA8F-67A2CF9A28CC}" type="slidenum">
              <a:rPr lang="en-GB" kern="1200" smtClean="0">
                <a:solidFill>
                  <a:prstClr val="black">
                    <a:tint val="82000"/>
                  </a:prstClr>
                </a:solidFill>
                <a:latin typeface="Aptos" panose="02110004020202020204"/>
                <a:ea typeface="+mn-ea"/>
                <a:cs typeface="+mn-cs"/>
              </a:rPr>
              <a:pPr defTabSz="1828800">
                <a:buClrTx/>
              </a:pPr>
              <a:t>‹#›</a:t>
            </a:fld>
            <a:endParaRPr lang="en-GB" kern="1200">
              <a:solidFill>
                <a:prstClr val="black">
                  <a:tint val="82000"/>
                </a:prstClr>
              </a:solidFill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3994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70406-4126-A576-BAAE-E5DEC4BF8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3A6D8-5835-C766-4D1B-3689AB078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1E141-61D4-5194-A45B-A5B4B99A8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800">
              <a:buClrTx/>
            </a:pPr>
            <a:fld id="{9403A30B-503C-AE4A-A048-E202A1463C82}" type="datetimeFigureOut">
              <a:rPr lang="en-GB" kern="1200" smtClean="0">
                <a:solidFill>
                  <a:prstClr val="black">
                    <a:tint val="82000"/>
                  </a:prstClr>
                </a:solidFill>
                <a:latin typeface="Aptos" panose="02110004020202020204"/>
                <a:ea typeface="+mn-ea"/>
                <a:cs typeface="+mn-cs"/>
              </a:rPr>
              <a:pPr defTabSz="1828800">
                <a:buClrTx/>
              </a:pPr>
              <a:t>30/09/2026</a:t>
            </a:fld>
            <a:endParaRPr lang="en-GB" kern="1200">
              <a:solidFill>
                <a:prstClr val="black">
                  <a:tint val="82000"/>
                </a:prstClr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A058E-9DAA-5DA2-7B65-CD165870D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800">
              <a:buClrTx/>
            </a:pPr>
            <a:endParaRPr lang="en-GB" kern="1200">
              <a:solidFill>
                <a:prstClr val="black">
                  <a:tint val="82000"/>
                </a:prstClr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BF658-15A2-2B86-D08E-330E7EA5F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>
              <a:buClrTx/>
            </a:pPr>
            <a:fld id="{94009260-4B84-074F-BA8F-67A2CF9A28CC}" type="slidenum">
              <a:rPr lang="en-GB" kern="1200" smtClean="0">
                <a:solidFill>
                  <a:prstClr val="black">
                    <a:tint val="82000"/>
                  </a:prstClr>
                </a:solidFill>
                <a:latin typeface="Aptos" panose="02110004020202020204"/>
                <a:ea typeface="+mn-ea"/>
                <a:cs typeface="+mn-cs"/>
              </a:rPr>
              <a:pPr defTabSz="1828800">
                <a:buClrTx/>
              </a:pPr>
              <a:t>‹#›</a:t>
            </a:fld>
            <a:endParaRPr lang="en-GB" kern="1200">
              <a:solidFill>
                <a:prstClr val="black">
                  <a:tint val="82000"/>
                </a:prstClr>
              </a:solidFill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650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015300" y="730250"/>
            <a:ext cx="21639300" cy="26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1"/>
              <a:buFont typeface="Inclusive Sans"/>
              <a:buNone/>
              <a:defRPr sz="88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015300" y="3651250"/>
            <a:ext cx="21639300" cy="87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584223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accent6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L="914400" marR="0" lvl="1" indent="-53341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2pPr>
            <a:lvl3pPr marL="1371600" marR="0" lvl="2" indent="-48261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NTR"/>
              <a:buChar char="–"/>
              <a:defRPr sz="4000" b="0" i="0" u="none" strike="noStrike" cap="none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3pPr>
            <a:lvl4pPr marL="1828800" marR="0" lvl="3" indent="-45721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4pPr>
            <a:lvl5pPr marL="2286000" marR="0" lvl="4" indent="-45721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5pPr>
            <a:lvl6pPr marL="2743200" marR="0" lvl="5" indent="-45721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1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1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1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2182163" y="12817302"/>
            <a:ext cx="83061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8" r:id="rId3"/>
    <p:sldLayoutId id="2147483660" r:id="rId4"/>
    <p:sldLayoutId id="2147483663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84A1E3-2F99-91F4-E4ED-6335CCE0B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1BF77-18DC-9DC4-027E-BEF559BCC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619" y="3651250"/>
            <a:ext cx="21033938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0ECE7-02D9-DC2A-6F08-5D2561271D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03A30B-503C-AE4A-A048-E202A1463C8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84F39-30EC-CC13-775B-2D6671B93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D8684-06D5-53C2-172A-9FA1A8DD7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3443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009260-4B84-074F-BA8F-67A2CF9A28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84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iimpacts.org/2015/05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bsms.ac.uk/arcdatahub" TargetMode="External"/><Relationship Id="rId4" Type="http://schemas.openxmlformats.org/officeDocument/2006/relationships/hyperlink" Target="mailto:e.m.ford@bsms.ac.u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codelists.org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sms.ac.uk/research/primary-care-and-public-health/research/health-data-science/arc-kss-data-science-hub/index.aspx" TargetMode="External"/><Relationship Id="rId5" Type="http://schemas.openxmlformats.org/officeDocument/2006/relationships/hyperlink" Target="mailto:enquiries@nhsdigital.nhs.uk" TargetMode="External"/><Relationship Id="rId4" Type="http://schemas.openxmlformats.org/officeDocument/2006/relationships/hyperlink" Target="https://phenotypes.healthdatagateway.org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sms.ac.uk/research/primary-care-and-public-health/research/health-data-science/arc-kss-data-science-hub/index.aspx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hsengland.github.io/datascience/our_work/swpclab/" TargetMode="External"/><Relationship Id="rId4" Type="http://schemas.openxmlformats.org/officeDocument/2006/relationships/hyperlink" Target="https://digital.nhs.uk/services/artificial-data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sms.ac.uk/research/primary-care-and-public-health/research/health-data-science/arc-kss-data-science-hub/index.aspx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>
            <a:spLocks noGrp="1"/>
          </p:cNvSpPr>
          <p:nvPr>
            <p:ph type="ctrTitle"/>
          </p:nvPr>
        </p:nvSpPr>
        <p:spPr>
          <a:xfrm>
            <a:off x="1015300" y="5067260"/>
            <a:ext cx="12975020" cy="24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GB" sz="9600" dirty="0"/>
              <a:t>ARC-KSS </a:t>
            </a:r>
            <a:br>
              <a:rPr lang="en-GB" sz="9600" dirty="0"/>
            </a:br>
            <a:r>
              <a:rPr lang="en-GB" sz="9600" dirty="0"/>
              <a:t>Data Theme – </a:t>
            </a:r>
            <a:br>
              <a:rPr lang="en-GB" sz="9600" dirty="0"/>
            </a:br>
            <a:r>
              <a:rPr lang="en-GB" sz="9600" dirty="0"/>
              <a:t>In Depth Skills Focus</a:t>
            </a:r>
            <a:endParaRPr dirty="0"/>
          </a:p>
        </p:txBody>
      </p:sp>
      <p:sp>
        <p:nvSpPr>
          <p:cNvPr id="164" name="Google Shape;164;p19"/>
          <p:cNvSpPr txBox="1">
            <a:spLocks noGrp="1"/>
          </p:cNvSpPr>
          <p:nvPr>
            <p:ph type="subTitle" idx="3"/>
          </p:nvPr>
        </p:nvSpPr>
        <p:spPr>
          <a:xfrm>
            <a:off x="1015300" y="10793014"/>
            <a:ext cx="13645500" cy="43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/>
            <a:r>
              <a:rPr lang="en-GB" sz="4800" dirty="0"/>
              <a:t>Dr Elizabeth Ford</a:t>
            </a:r>
            <a:br>
              <a:rPr lang="en-GB" sz="4800" dirty="0"/>
            </a:br>
            <a:r>
              <a:rPr lang="en-GB" dirty="0"/>
              <a:t>Associate Professor in Health Data Science </a:t>
            </a:r>
            <a:br>
              <a:rPr lang="en-GB" dirty="0"/>
            </a:br>
            <a:r>
              <a:rPr lang="en-GB" dirty="0"/>
              <a:t>Brighton and Sussex Medical School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9C5020-0C63-8A98-D765-51139AA37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704743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601A66-7CA9-45D2-9DA3-DE100CE1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Today’s focus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58EF32-9ABC-192C-C133-1ABAA38094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002D9E-8B73-E65D-FA50-D68618D4920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4800" dirty="0"/>
              <a:t>What kind of data are we talking about and what does it look like? – Liz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What skills and preparation would I need to start a project with NHS data? – Imogen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A PhD student’s experience of tackling linked NHS data – Bria  </a:t>
            </a:r>
          </a:p>
          <a:p>
            <a:endParaRPr lang="en-GB" dirty="0"/>
          </a:p>
        </p:txBody>
      </p:sp>
      <p:pic>
        <p:nvPicPr>
          <p:cNvPr id="11" name="Picture Placeholder 12" descr="A network of dots and lines&#10;&#10;AI-generated content may be incorrect.">
            <a:extLst>
              <a:ext uri="{FF2B5EF4-FFF2-40B4-BE49-F238E27FC236}">
                <a16:creationId xmlns:a16="http://schemas.microsoft.com/office/drawing/2014/main" id="{9CD26783-926A-BF64-4D1E-FF80B96BB200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828" r="17828"/>
          <a:stretch>
            <a:fillRect/>
          </a:stretch>
        </p:blipFill>
        <p:spPr>
          <a:xfrm>
            <a:off x="13498513" y="1141413"/>
            <a:ext cx="9872662" cy="11433175"/>
          </a:xfrm>
          <a:noFill/>
        </p:spPr>
      </p:pic>
    </p:spTree>
    <p:extLst>
      <p:ext uri="{BB962C8B-B14F-4D97-AF65-F5344CB8AC3E}">
        <p14:creationId xmlns:p14="http://schemas.microsoft.com/office/powerpoint/2010/main" val="212653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A0F3753-60E8-A530-229B-9C1D0C6E0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Theme team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241D1D-92E8-60D9-0EB9-257C67CB64C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5B251FDE-711E-00A9-CB58-4C0F407F1418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" name="Content Placeholder 4">
            <a:extLst>
              <a:ext uri="{FF2B5EF4-FFF2-40B4-BE49-F238E27FC236}">
                <a16:creationId xmlns:a16="http://schemas.microsoft.com/office/drawing/2014/main" id="{DB7AAAFE-EA09-F1AF-F388-3895B9B774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" t="31320" r="23168" b="7002"/>
          <a:stretch>
            <a:fillRect/>
          </a:stretch>
        </p:blipFill>
        <p:spPr>
          <a:xfrm>
            <a:off x="6378635" y="4985244"/>
            <a:ext cx="17010865" cy="5769838"/>
          </a:xfrm>
          <a:prstGeom prst="rect">
            <a:avLst/>
          </a:prstGeom>
        </p:spPr>
      </p:pic>
      <p:pic>
        <p:nvPicPr>
          <p:cNvPr id="20" name="Picture 2" descr="Dr Mel Rees-Roberts">
            <a:extLst>
              <a:ext uri="{FF2B5EF4-FFF2-40B4-BE49-F238E27FC236}">
                <a16:creationId xmlns:a16="http://schemas.microsoft.com/office/drawing/2014/main" id="{B1D92895-BFE2-6340-629E-9092BF288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409" y="4825107"/>
            <a:ext cx="5321031" cy="560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07C5C9F-FFE2-99D3-05D8-DA0D66B174FD}"/>
              </a:ext>
            </a:extLst>
          </p:cNvPr>
          <p:cNvSpPr/>
          <p:nvPr/>
        </p:nvSpPr>
        <p:spPr>
          <a:xfrm>
            <a:off x="1449347" y="9738361"/>
            <a:ext cx="3168373" cy="687832"/>
          </a:xfrm>
          <a:prstGeom prst="rect">
            <a:avLst/>
          </a:prstGeom>
          <a:solidFill>
            <a:srgbClr val="EEEBE2">
              <a:lumMod val="25000"/>
            </a:srgbClr>
          </a:solidFill>
          <a:ln w="12700" cap="flat" cmpd="sng" algn="ctr">
            <a:solidFill>
              <a:srgbClr val="000000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 Mel Rees-Roberts</a:t>
            </a:r>
          </a:p>
        </p:txBody>
      </p:sp>
    </p:spTree>
    <p:extLst>
      <p:ext uri="{BB962C8B-B14F-4D97-AF65-F5344CB8AC3E}">
        <p14:creationId xmlns:p14="http://schemas.microsoft.com/office/powerpoint/2010/main" val="2857544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89DBF1-1D0D-4FDD-861D-8405A9004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083" y="512064"/>
            <a:ext cx="21012912" cy="2029968"/>
          </a:xfrm>
        </p:spPr>
        <p:txBody>
          <a:bodyPr anchor="b">
            <a:normAutofit/>
          </a:bodyPr>
          <a:lstStyle/>
          <a:p>
            <a:r>
              <a:rPr lang="en-GB" dirty="0"/>
              <a:t>Data Driven Insights Theme: Objectives 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BF5D93CC-9D30-4B0F-5F5B-6780088D1D9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27467" y="3177540"/>
          <a:ext cx="21785580" cy="985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43411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05A2B135-398A-571A-6DCF-6829414A8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0"/>
            <a:ext cx="17090090" cy="13716000"/>
          </a:xfrm>
          <a:prstGeom prst="rect">
            <a:avLst/>
          </a:prstGeom>
        </p:spPr>
      </p:pic>
      <p:pic>
        <p:nvPicPr>
          <p:cNvPr id="9" name="Picture 8" descr="A picture containing table&#10;&#10;Description automatically generated">
            <a:extLst>
              <a:ext uri="{FF2B5EF4-FFF2-40B4-BE49-F238E27FC236}">
                <a16:creationId xmlns:a16="http://schemas.microsoft.com/office/drawing/2014/main" id="{9FB18AD6-BBCB-1B70-87F8-9F1C34255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4747" y="11393215"/>
            <a:ext cx="12000840" cy="232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263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3A8E8C-38B6-283B-C65A-6BCD0A9DB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57" y="723878"/>
            <a:ext cx="22860000" cy="132080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does healthcare data look like (primary care)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BD0759-CD74-CC88-90A5-296B249612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41"/>
          <a:stretch>
            <a:fillRect/>
          </a:stretch>
        </p:blipFill>
        <p:spPr>
          <a:xfrm>
            <a:off x="73760" y="3031409"/>
            <a:ext cx="24239654" cy="36563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0622E7-FE09-BBA5-2F8B-C000310670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942"/>
          <a:stretch>
            <a:fillRect/>
          </a:stretch>
        </p:blipFill>
        <p:spPr>
          <a:xfrm>
            <a:off x="88232" y="7815992"/>
            <a:ext cx="23866046" cy="10994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419208-73E8-C474-E6E5-745E08388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40" y="8709895"/>
            <a:ext cx="23912238" cy="315444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4513AD-5D87-F4FC-0FB5-1AEBF5354ECA}"/>
              </a:ext>
            </a:extLst>
          </p:cNvPr>
          <p:cNvSpPr/>
          <p:nvPr/>
        </p:nvSpPr>
        <p:spPr>
          <a:xfrm>
            <a:off x="6859587" y="3031409"/>
            <a:ext cx="4160520" cy="53475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F5C12B-06D9-6443-4CEE-86B08BB6FBE4}"/>
              </a:ext>
            </a:extLst>
          </p:cNvPr>
          <p:cNvSpPr/>
          <p:nvPr/>
        </p:nvSpPr>
        <p:spPr>
          <a:xfrm>
            <a:off x="6859587" y="7762630"/>
            <a:ext cx="3792351" cy="50844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6A12AD-3437-FC66-D6A5-4D4263B2B65E}"/>
              </a:ext>
            </a:extLst>
          </p:cNvPr>
          <p:cNvSpPr/>
          <p:nvPr/>
        </p:nvSpPr>
        <p:spPr>
          <a:xfrm>
            <a:off x="4002087" y="4549140"/>
            <a:ext cx="1897380" cy="571500"/>
          </a:xfrm>
          <a:prstGeom prst="rect">
            <a:avLst/>
          </a:prstGeom>
          <a:noFill/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8695D9-EA34-B47D-7977-8A688E638DFC}"/>
              </a:ext>
            </a:extLst>
          </p:cNvPr>
          <p:cNvSpPr/>
          <p:nvPr/>
        </p:nvSpPr>
        <p:spPr>
          <a:xfrm>
            <a:off x="5255577" y="8223960"/>
            <a:ext cx="1897380" cy="571500"/>
          </a:xfrm>
          <a:prstGeom prst="rect">
            <a:avLst/>
          </a:prstGeom>
          <a:noFill/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1552BE-00EE-42CE-A306-0642529C5CE3}"/>
              </a:ext>
            </a:extLst>
          </p:cNvPr>
          <p:cNvSpPr/>
          <p:nvPr/>
        </p:nvSpPr>
        <p:spPr>
          <a:xfrm>
            <a:off x="11576367" y="8805248"/>
            <a:ext cx="1897380" cy="571500"/>
          </a:xfrm>
          <a:prstGeom prst="rect">
            <a:avLst/>
          </a:prstGeom>
          <a:noFill/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F1B5BF-51FF-AE03-7112-5FB2A4E65AF9}"/>
              </a:ext>
            </a:extLst>
          </p:cNvPr>
          <p:cNvSpPr/>
          <p:nvPr/>
        </p:nvSpPr>
        <p:spPr>
          <a:xfrm>
            <a:off x="7558021" y="10270696"/>
            <a:ext cx="1897380" cy="571500"/>
          </a:xfrm>
          <a:prstGeom prst="rect">
            <a:avLst/>
          </a:prstGeom>
          <a:noFill/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A343C1-B164-F96B-1952-7C6215E8E70B}"/>
              </a:ext>
            </a:extLst>
          </p:cNvPr>
          <p:cNvSpPr/>
          <p:nvPr/>
        </p:nvSpPr>
        <p:spPr>
          <a:xfrm>
            <a:off x="9678987" y="9732084"/>
            <a:ext cx="1897380" cy="571500"/>
          </a:xfrm>
          <a:prstGeom prst="rect">
            <a:avLst/>
          </a:prstGeom>
          <a:noFill/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6CC8D3-640A-28BC-A8F6-D069732F593C}"/>
              </a:ext>
            </a:extLst>
          </p:cNvPr>
          <p:cNvSpPr/>
          <p:nvPr/>
        </p:nvSpPr>
        <p:spPr>
          <a:xfrm>
            <a:off x="12477587" y="9291182"/>
            <a:ext cx="1897380" cy="571500"/>
          </a:xfrm>
          <a:prstGeom prst="rect">
            <a:avLst/>
          </a:prstGeom>
          <a:noFill/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32141F4-6524-5D6A-04D0-2FEEC3E9FDE2}"/>
              </a:ext>
            </a:extLst>
          </p:cNvPr>
          <p:cNvSpPr/>
          <p:nvPr/>
        </p:nvSpPr>
        <p:spPr>
          <a:xfrm>
            <a:off x="6385745" y="10764600"/>
            <a:ext cx="1897380" cy="571500"/>
          </a:xfrm>
          <a:prstGeom prst="rect">
            <a:avLst/>
          </a:prstGeom>
          <a:noFill/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77B0E54-F941-9FA2-13B2-DFC6FD1EEF35}"/>
              </a:ext>
            </a:extLst>
          </p:cNvPr>
          <p:cNvSpPr/>
          <p:nvPr/>
        </p:nvSpPr>
        <p:spPr>
          <a:xfrm>
            <a:off x="9675177" y="11292840"/>
            <a:ext cx="1897380" cy="571500"/>
          </a:xfrm>
          <a:prstGeom prst="rect">
            <a:avLst/>
          </a:prstGeom>
          <a:noFill/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254498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25AE5B-7217-491D-895E-C6168AF8E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Secure Data Environments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36608A-013C-11F3-6C6C-49FB6540F23E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/>
              <a:t>All UK healthcare data, made available for research, is now hosted in a secure data environment. </a:t>
            </a:r>
          </a:p>
          <a:p>
            <a:r>
              <a:rPr lang="en-GB" dirty="0"/>
              <a:t>Like a reading library, where you go in and sit and read the books in the library, you log in and access data within a protected environment. </a:t>
            </a:r>
          </a:p>
          <a:p>
            <a:r>
              <a:rPr lang="en-GB" dirty="0"/>
              <a:t>Not like a lending library – you can’t take the data out of the environment and have it on your own computer. </a:t>
            </a:r>
          </a:p>
          <a:p>
            <a:r>
              <a:rPr lang="en-GB" dirty="0"/>
              <a:t>Nationals SDEs and network of regional SDEs around England. 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2E90A46-2D85-E8DE-220F-82BF99E40FDD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 descr="A graphic of the map of the UK showing pins where each of the NHS Secure Data Environments are located.">
            <a:extLst>
              <a:ext uri="{FF2B5EF4-FFF2-40B4-BE49-F238E27FC236}">
                <a16:creationId xmlns:a16="http://schemas.microsoft.com/office/drawing/2014/main" id="{FB6DE93A-DF4D-6A90-EF6C-B9FE36FA7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9176" y="0"/>
            <a:ext cx="11177999" cy="1581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9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1EC90C8-E874-5BB3-2E28-F7EBC24AB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B692F7-6ED7-CEBE-FFDE-2206C9D56674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22591713" y="12817475"/>
            <a:ext cx="1795462" cy="369888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6A6A5E-7BC7-DA12-F0DA-D2404C7B1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911"/>
            <a:ext cx="20711160" cy="1368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00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DC5846-BA01-D82D-9FD4-8CCE91BC1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107" y="641351"/>
            <a:ext cx="22860000" cy="1593850"/>
          </a:xfrm>
        </p:spPr>
        <p:txBody>
          <a:bodyPr anchor="t">
            <a:normAutofit fontScale="90000"/>
          </a:bodyPr>
          <a:lstStyle/>
          <a:p>
            <a:r>
              <a:rPr lang="en-GB" sz="6200"/>
              <a:t>Why might I want to use NHS routinely collected data for my research? </a:t>
            </a:r>
          </a:p>
        </p:txBody>
      </p:sp>
      <p:pic>
        <p:nvPicPr>
          <p:cNvPr id="3" name="Content Placeholder 2" descr="Early detection and prevention of diseases | Preventative health care">
            <a:extLst>
              <a:ext uri="{FF2B5EF4-FFF2-40B4-BE49-F238E27FC236}">
                <a16:creationId xmlns:a16="http://schemas.microsoft.com/office/drawing/2014/main" id="{819F8AAF-E615-306E-41EB-E95F2C07611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05061" y="2863850"/>
            <a:ext cx="7962900" cy="9105900"/>
          </a:xfrm>
          <a:prstGeom prst="rect">
            <a:avLst/>
          </a:prstGeom>
        </p:spPr>
      </p:pic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9ED996BE-8AC4-B425-BB27-05685288EA6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2345991" y="2479041"/>
          <a:ext cx="11308080" cy="9874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07635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3"/>
          <p:cNvSpPr txBox="1">
            <a:spLocks noGrp="1"/>
          </p:cNvSpPr>
          <p:nvPr>
            <p:ph type="ctrTitle"/>
          </p:nvPr>
        </p:nvSpPr>
        <p:spPr>
          <a:xfrm>
            <a:off x="1015300" y="3073950"/>
            <a:ext cx="18277800" cy="39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1"/>
              <a:buFont typeface="Inclusive Sans"/>
              <a:buNone/>
            </a:pPr>
            <a:r>
              <a:rPr lang="en-US" dirty="0"/>
              <a:t>Thank you</a:t>
            </a:r>
            <a:endParaRPr sz="14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754813-E334-9C46-4D99-3B8C632E5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7047430" cy="1981200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08454B2A-4AC7-38AD-5879-0ABC80785FB9}"/>
              </a:ext>
            </a:extLst>
          </p:cNvPr>
          <p:cNvSpPr txBox="1">
            <a:spLocks/>
          </p:cNvSpPr>
          <p:nvPr/>
        </p:nvSpPr>
        <p:spPr>
          <a:xfrm>
            <a:off x="1015300" y="7328250"/>
            <a:ext cx="12142200" cy="3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84223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L="914400" marR="0" lvl="1" indent="-533419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2pPr>
            <a:lvl3pPr marL="1371600" marR="0" lvl="2" indent="-482616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NTR"/>
              <a:buNone/>
              <a:defRPr sz="3600" b="0" i="0" u="none" strike="noStrike" cap="none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3pPr>
            <a:lvl4pPr marL="1828800" marR="0" lvl="3" indent="-45721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4pPr>
            <a:lvl5pPr marL="2286000" marR="0" lvl="4" indent="-45721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accent6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5pPr>
            <a:lvl6pPr marL="2743200" marR="0" lvl="5" indent="-45721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1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1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15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Contact me: </a:t>
            </a:r>
          </a:p>
          <a:p>
            <a:r>
              <a:rPr lang="en-US" dirty="0"/>
              <a:t>Liz Ford </a:t>
            </a:r>
            <a:r>
              <a:rPr lang="en-US" dirty="0">
                <a:hlinkClick r:id="rId4"/>
              </a:rPr>
              <a:t>e.m.ford@bsms.ac.uk</a:t>
            </a:r>
            <a:endParaRPr lang="en-US" dirty="0"/>
          </a:p>
          <a:p>
            <a:r>
              <a:rPr lang="en-US" sz="8000" dirty="0">
                <a:hlinkClick r:id="rId5"/>
              </a:rPr>
              <a:t>https://www.bsms.ac.uk/arcdatahub</a:t>
            </a:r>
            <a:r>
              <a:rPr lang="en-US" sz="8000" dirty="0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>
            <a:spLocks noGrp="1"/>
          </p:cNvSpPr>
          <p:nvPr>
            <p:ph type="ctrTitle"/>
          </p:nvPr>
        </p:nvSpPr>
        <p:spPr>
          <a:xfrm>
            <a:off x="1015300" y="5067260"/>
            <a:ext cx="12142200" cy="24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dirty="0"/>
              <a:t>Working with routinely collected health data</a:t>
            </a:r>
            <a:endParaRPr sz="8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19"/>
          <p:cNvSpPr txBox="1">
            <a:spLocks noGrp="1"/>
          </p:cNvSpPr>
          <p:nvPr>
            <p:ph type="subTitle" idx="1"/>
          </p:nvPr>
        </p:nvSpPr>
        <p:spPr>
          <a:xfrm>
            <a:off x="1015300" y="8038212"/>
            <a:ext cx="12142200" cy="24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GB" dirty="0"/>
              <a:t>Key skills needed</a:t>
            </a:r>
            <a:endParaRPr dirty="0"/>
          </a:p>
        </p:txBody>
      </p:sp>
      <p:sp>
        <p:nvSpPr>
          <p:cNvPr id="163" name="Google Shape;163;p19"/>
          <p:cNvSpPr txBox="1">
            <a:spLocks noGrp="1"/>
          </p:cNvSpPr>
          <p:nvPr>
            <p:ph type="subTitle" idx="2"/>
          </p:nvPr>
        </p:nvSpPr>
        <p:spPr>
          <a:xfrm>
            <a:off x="1015365" y="12237720"/>
            <a:ext cx="11078100" cy="43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dirty="0"/>
              <a:t>15/09/26</a:t>
            </a:r>
            <a:endParaRPr dirty="0"/>
          </a:p>
        </p:txBody>
      </p:sp>
      <p:sp>
        <p:nvSpPr>
          <p:cNvPr id="164" name="Google Shape;164;p19"/>
          <p:cNvSpPr txBox="1">
            <a:spLocks noGrp="1"/>
          </p:cNvSpPr>
          <p:nvPr>
            <p:ph type="subTitle" idx="3"/>
          </p:nvPr>
        </p:nvSpPr>
        <p:spPr>
          <a:xfrm>
            <a:off x="1015365" y="11674088"/>
            <a:ext cx="13645500" cy="43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dirty="0"/>
              <a:t>Imogen Rogers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9C5020-0C63-8A98-D765-51139AA37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704743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426D5-5961-50EB-4EC8-B585711D5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10B71D-B70C-02A5-DDA3-C8B52A3321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F463980-7A41-F55B-A4FB-E637CA8621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92631-9C33-D778-1467-BBD165F007CF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GB" dirty="0"/>
              <a:t>Accessing routinely collected data</a:t>
            </a:r>
          </a:p>
          <a:p>
            <a:pPr>
              <a:lnSpc>
                <a:spcPct val="200000"/>
              </a:lnSpc>
            </a:pPr>
            <a:r>
              <a:rPr lang="en-GB" dirty="0"/>
              <a:t>Phases of data analysis project with routinely collected data</a:t>
            </a:r>
          </a:p>
          <a:p>
            <a:pPr>
              <a:lnSpc>
                <a:spcPct val="200000"/>
              </a:lnSpc>
            </a:pPr>
            <a:r>
              <a:rPr lang="en-GB" dirty="0"/>
              <a:t>Structure of routinely collected data</a:t>
            </a:r>
          </a:p>
          <a:p>
            <a:pPr>
              <a:lnSpc>
                <a:spcPct val="200000"/>
              </a:lnSpc>
            </a:pPr>
            <a:r>
              <a:rPr lang="en-GB" dirty="0"/>
              <a:t>Clinical code lists</a:t>
            </a:r>
          </a:p>
          <a:p>
            <a:pPr>
              <a:lnSpc>
                <a:spcPct val="200000"/>
              </a:lnSpc>
            </a:pPr>
            <a:r>
              <a:rPr lang="en-GB" dirty="0"/>
              <a:t>Data preparation/wrangling</a:t>
            </a:r>
          </a:p>
          <a:p>
            <a:endParaRPr lang="en-GB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C5B2EAA-4CE3-1946-E687-9A104080C742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287165" y="12584827"/>
            <a:ext cx="12196200" cy="369600"/>
          </a:xfrm>
        </p:spPr>
        <p:txBody>
          <a:bodyPr/>
          <a:lstStyle/>
          <a:p>
            <a:r>
              <a:rPr lang="en-GB" dirty="0"/>
              <a:t>Working with routinely collected health data</a:t>
            </a:r>
          </a:p>
        </p:txBody>
      </p:sp>
    </p:spTree>
    <p:extLst>
      <p:ext uri="{BB962C8B-B14F-4D97-AF65-F5344CB8AC3E}">
        <p14:creationId xmlns:p14="http://schemas.microsoft.com/office/powerpoint/2010/main" val="2813983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>
          <a:extLst>
            <a:ext uri="{FF2B5EF4-FFF2-40B4-BE49-F238E27FC236}">
              <a16:creationId xmlns:a16="http://schemas.microsoft.com/office/drawing/2014/main" id="{C42BB6D4-8DDE-E658-C46E-6F78F7E54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">
            <a:extLst>
              <a:ext uri="{FF2B5EF4-FFF2-40B4-BE49-F238E27FC236}">
                <a16:creationId xmlns:a16="http://schemas.microsoft.com/office/drawing/2014/main" id="{0A6EB97E-63BD-3635-A9D8-63258D3131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300" y="946374"/>
            <a:ext cx="21639300" cy="96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/>
              <a:t>Advantages and disadvantages of routinely collected data</a:t>
            </a:r>
            <a:endParaRPr sz="5400" dirty="0"/>
          </a:p>
        </p:txBody>
      </p:sp>
      <p:sp>
        <p:nvSpPr>
          <p:cNvPr id="220" name="Google Shape;220;p25">
            <a:extLst>
              <a:ext uri="{FF2B5EF4-FFF2-40B4-BE49-F238E27FC236}">
                <a16:creationId xmlns:a16="http://schemas.microsoft.com/office/drawing/2014/main" id="{ADFDC9CB-BF43-9299-70F1-E4381C08433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221" name="Google Shape;221;p25">
            <a:extLst>
              <a:ext uri="{FF2B5EF4-FFF2-40B4-BE49-F238E27FC236}">
                <a16:creationId xmlns:a16="http://schemas.microsoft.com/office/drawing/2014/main" id="{0C3875D9-F720-C6EF-A124-D54284B0956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15275" y="3348932"/>
            <a:ext cx="10831800" cy="43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dirty="0"/>
              <a:t>Advantages</a:t>
            </a:r>
            <a:endParaRPr dirty="0"/>
          </a:p>
        </p:txBody>
      </p:sp>
      <p:sp>
        <p:nvSpPr>
          <p:cNvPr id="222" name="Google Shape;222;p25">
            <a:extLst>
              <a:ext uri="{FF2B5EF4-FFF2-40B4-BE49-F238E27FC236}">
                <a16:creationId xmlns:a16="http://schemas.microsoft.com/office/drawing/2014/main" id="{D8FE30BE-6449-EAE3-9E07-08817A5AD19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03150" y="4677067"/>
            <a:ext cx="10831800" cy="7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indent="-457200">
              <a:lnSpc>
                <a:spcPct val="100000"/>
              </a:lnSpc>
              <a:spcAft>
                <a:spcPts val="1200"/>
              </a:spcAft>
            </a:pPr>
            <a:r>
              <a:rPr lang="en-US" dirty="0"/>
              <a:t>Reduced time and cost of collecting data</a:t>
            </a:r>
          </a:p>
          <a:p>
            <a:pPr indent="-457200">
              <a:lnSpc>
                <a:spcPct val="100000"/>
              </a:lnSpc>
              <a:spcAft>
                <a:spcPts val="1200"/>
              </a:spcAft>
            </a:pPr>
            <a:r>
              <a:rPr lang="en-US" dirty="0"/>
              <a:t>Large sample sizes</a:t>
            </a:r>
          </a:p>
          <a:p>
            <a:pPr indent="-457200">
              <a:lnSpc>
                <a:spcPct val="100000"/>
              </a:lnSpc>
              <a:spcAft>
                <a:spcPts val="1200"/>
              </a:spcAft>
            </a:pPr>
            <a:r>
              <a:rPr lang="en-US" dirty="0"/>
              <a:t>Representativeness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&gt;95% of population registered with a GP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Include groups hard to reach by conventional research methods. E.g. literacy problems, frail and elderly populations, deprivation</a:t>
            </a:r>
          </a:p>
          <a:p>
            <a:pPr indent="-457200">
              <a:lnSpc>
                <a:spcPct val="100000"/>
              </a:lnSpc>
              <a:spcAft>
                <a:spcPts val="1200"/>
              </a:spcAft>
            </a:pPr>
            <a:r>
              <a:rPr lang="en-US" dirty="0"/>
              <a:t>Data prospectively collected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2000"/>
              </a:spcBef>
              <a:spcAft>
                <a:spcPts val="2000"/>
              </a:spcAft>
              <a:buNone/>
            </a:pPr>
            <a:endParaRPr dirty="0"/>
          </a:p>
        </p:txBody>
      </p:sp>
      <p:sp>
        <p:nvSpPr>
          <p:cNvPr id="224" name="Google Shape;224;p25">
            <a:extLst>
              <a:ext uri="{FF2B5EF4-FFF2-40B4-BE49-F238E27FC236}">
                <a16:creationId xmlns:a16="http://schemas.microsoft.com/office/drawing/2014/main" id="{36313AB2-5F2E-35F9-82D3-0033D7080C4D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12668250" y="3348932"/>
            <a:ext cx="10831800" cy="43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dirty="0"/>
              <a:t>Disadvantages</a:t>
            </a:r>
            <a:endParaRPr dirty="0"/>
          </a:p>
        </p:txBody>
      </p:sp>
      <p:sp>
        <p:nvSpPr>
          <p:cNvPr id="225" name="Google Shape;225;p25">
            <a:extLst>
              <a:ext uri="{FF2B5EF4-FFF2-40B4-BE49-F238E27FC236}">
                <a16:creationId xmlns:a16="http://schemas.microsoft.com/office/drawing/2014/main" id="{1213C51F-05C7-7C90-0692-27ED06D34DE4}"/>
              </a:ext>
            </a:extLst>
          </p:cNvPr>
          <p:cNvSpPr txBox="1">
            <a:spLocks noGrp="1"/>
          </p:cNvSpPr>
          <p:nvPr>
            <p:ph type="body" idx="5"/>
          </p:nvPr>
        </p:nvSpPr>
        <p:spPr>
          <a:xfrm>
            <a:off x="12539347" y="4677067"/>
            <a:ext cx="10831800" cy="7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indent="-457200">
              <a:lnSpc>
                <a:spcPct val="100000"/>
              </a:lnSpc>
            </a:pPr>
            <a:r>
              <a:rPr lang="en-GB" dirty="0"/>
              <a:t>Data not recorded for research purposes. Time consuming to process into an analysable form.</a:t>
            </a:r>
          </a:p>
          <a:p>
            <a:pPr indent="-45720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Data quality dependent on recording by clinicians</a:t>
            </a:r>
          </a:p>
          <a:p>
            <a:pPr lvl="1" indent="-45720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Important information may be in text notes rather than coded fields</a:t>
            </a:r>
          </a:p>
          <a:p>
            <a:pPr indent="-457200">
              <a:lnSpc>
                <a:spcPct val="100000"/>
              </a:lnSpc>
              <a:spcAft>
                <a:spcPts val="1200"/>
              </a:spcAft>
            </a:pPr>
            <a:r>
              <a:rPr lang="en-GB" dirty="0"/>
              <a:t>Contradictory information – e.g. different dates of diagnosis from hospital and primary care records</a:t>
            </a:r>
          </a:p>
          <a:p>
            <a:pPr indent="-45720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Missing data e.g. on BMI, smoking and drinking habits</a:t>
            </a:r>
          </a:p>
          <a:p>
            <a:pPr lvl="1" indent="-45720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Data is unlikely to be MCAR</a:t>
            </a:r>
          </a:p>
          <a:p>
            <a:pPr lvl="1" indent="-45720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Data quality may be different for different patient groups</a:t>
            </a:r>
          </a:p>
          <a:p>
            <a:pPr marL="0" lvl="0" indent="0" algn="l" rtl="0">
              <a:spcBef>
                <a:spcPts val="2000"/>
              </a:spcBef>
              <a:spcAft>
                <a:spcPts val="2000"/>
              </a:spcAft>
              <a:buNone/>
            </a:pPr>
            <a:r>
              <a:rPr lang="en-GB" dirty="0"/>
              <a:t>	</a:t>
            </a:r>
            <a:endParaRPr dirty="0"/>
          </a:p>
        </p:txBody>
      </p:sp>
      <p:sp>
        <p:nvSpPr>
          <p:cNvPr id="4" name="Google Shape;252;p28">
            <a:extLst>
              <a:ext uri="{FF2B5EF4-FFF2-40B4-BE49-F238E27FC236}">
                <a16:creationId xmlns:a16="http://schemas.microsoft.com/office/drawing/2014/main" id="{E86517D5-A4E9-CFB2-0BEF-2549D9B494F0}"/>
              </a:ext>
            </a:extLst>
          </p:cNvPr>
          <p:cNvSpPr txBox="1">
            <a:spLocks/>
          </p:cNvSpPr>
          <p:nvPr/>
        </p:nvSpPr>
        <p:spPr>
          <a:xfrm>
            <a:off x="2304225" y="12817302"/>
            <a:ext cx="83061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Working with routinely collected NHS Data</a:t>
            </a:r>
          </a:p>
        </p:txBody>
      </p:sp>
    </p:spTree>
    <p:extLst>
      <p:ext uri="{BB962C8B-B14F-4D97-AF65-F5344CB8AC3E}">
        <p14:creationId xmlns:p14="http://schemas.microsoft.com/office/powerpoint/2010/main" val="2198851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>
          <a:extLst>
            <a:ext uri="{FF2B5EF4-FFF2-40B4-BE49-F238E27FC236}">
              <a16:creationId xmlns:a16="http://schemas.microsoft.com/office/drawing/2014/main" id="{6B67D490-8D9F-247F-3004-E19C6C562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>
            <a:extLst>
              <a:ext uri="{FF2B5EF4-FFF2-40B4-BE49-F238E27FC236}">
                <a16:creationId xmlns:a16="http://schemas.microsoft.com/office/drawing/2014/main" id="{D85050C1-FBA3-539E-63D0-97D53F8F8D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300" y="946373"/>
            <a:ext cx="21639300" cy="99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/>
              <a:t>Accessing routinely collected NHS data</a:t>
            </a:r>
            <a:endParaRPr dirty="0"/>
          </a:p>
        </p:txBody>
      </p:sp>
      <p:sp>
        <p:nvSpPr>
          <p:cNvPr id="210" name="Google Shape;210;p24">
            <a:extLst>
              <a:ext uri="{FF2B5EF4-FFF2-40B4-BE49-F238E27FC236}">
                <a16:creationId xmlns:a16="http://schemas.microsoft.com/office/drawing/2014/main" id="{1C5296FC-B1F4-6B79-55CD-66E51409CE7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211" name="Google Shape;211;p24">
            <a:extLst>
              <a:ext uri="{FF2B5EF4-FFF2-40B4-BE49-F238E27FC236}">
                <a16:creationId xmlns:a16="http://schemas.microsoft.com/office/drawing/2014/main" id="{9810D228-A0AC-5668-47A2-47AB4640A34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15275" y="3353449"/>
            <a:ext cx="21639300" cy="43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2" name="Google Shape;212;p24">
            <a:extLst>
              <a:ext uri="{FF2B5EF4-FFF2-40B4-BE49-F238E27FC236}">
                <a16:creationId xmlns:a16="http://schemas.microsoft.com/office/drawing/2014/main" id="{3E8A8FD8-DC5E-8D4C-6DF8-E02C531273D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778209" y="4679324"/>
            <a:ext cx="20561100" cy="7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indent="-457200"/>
            <a:r>
              <a:rPr lang="en-US" dirty="0"/>
              <a:t>Data is accessed via a Secure Data Environment (SDE)/Trusted Research </a:t>
            </a:r>
            <a:r>
              <a:rPr lang="en-US" dirty="0" err="1"/>
              <a:t>Enviroment</a:t>
            </a:r>
            <a:r>
              <a:rPr lang="en-US" dirty="0"/>
              <a:t> (TRE)</a:t>
            </a:r>
          </a:p>
          <a:p>
            <a:pPr indent="-457200">
              <a:spcBef>
                <a:spcPts val="600"/>
              </a:spcBef>
            </a:pPr>
            <a:r>
              <a:rPr lang="en-US" dirty="0"/>
              <a:t>Local NHS SDE is the Kent, Medway and Sussex SDE (KMS-SDE)</a:t>
            </a:r>
          </a:p>
          <a:p>
            <a:pPr lvl="1" indent="-457200">
              <a:spcBef>
                <a:spcPts val="600"/>
              </a:spcBef>
            </a:pPr>
            <a:r>
              <a:rPr lang="en-US" dirty="0"/>
              <a:t>Sussex Integrated Dataset (SID) held within this SDE</a:t>
            </a:r>
          </a:p>
          <a:p>
            <a:pPr indent="-457200"/>
            <a:r>
              <a:rPr lang="en-US" dirty="0"/>
              <a:t>All national datasets now accessed in this way</a:t>
            </a:r>
          </a:p>
          <a:p>
            <a:pPr indent="-457200"/>
            <a:r>
              <a:rPr lang="en-US" dirty="0"/>
              <a:t>Complete a Data Access Request for approval.</a:t>
            </a:r>
          </a:p>
          <a:p>
            <a:pPr indent="-457200">
              <a:spcBef>
                <a:spcPts val="600"/>
              </a:spcBef>
            </a:pPr>
            <a:r>
              <a:rPr lang="en-US" dirty="0"/>
              <a:t>A “virtual machine” is set up for the researcher in the SDE</a:t>
            </a:r>
          </a:p>
          <a:p>
            <a:pPr lvl="1" indent="-457200">
              <a:spcBef>
                <a:spcPts val="600"/>
              </a:spcBef>
            </a:pPr>
            <a:r>
              <a:rPr lang="en-US" dirty="0"/>
              <a:t>Researcher’s extracted dataset and any additional information e.g. clinical code lists are uploaded</a:t>
            </a:r>
          </a:p>
          <a:p>
            <a:pPr lvl="1" indent="-457200">
              <a:spcBef>
                <a:spcPts val="600"/>
              </a:spcBef>
            </a:pPr>
            <a:r>
              <a:rPr lang="en-US" dirty="0"/>
              <a:t>VM includes packages to run R and Python</a:t>
            </a:r>
          </a:p>
          <a:p>
            <a:pPr lvl="1" indent="-457200">
              <a:spcBef>
                <a:spcPts val="600"/>
              </a:spcBef>
            </a:pPr>
            <a:r>
              <a:rPr lang="en-US" dirty="0"/>
              <a:t>Can request specific packages to be installed</a:t>
            </a:r>
            <a:endParaRPr dirty="0"/>
          </a:p>
        </p:txBody>
      </p:sp>
      <p:sp>
        <p:nvSpPr>
          <p:cNvPr id="4" name="Google Shape;252;p28">
            <a:extLst>
              <a:ext uri="{FF2B5EF4-FFF2-40B4-BE49-F238E27FC236}">
                <a16:creationId xmlns:a16="http://schemas.microsoft.com/office/drawing/2014/main" id="{CC376633-9881-00CC-524F-CC02209522A7}"/>
              </a:ext>
            </a:extLst>
          </p:cNvPr>
          <p:cNvSpPr txBox="1">
            <a:spLocks/>
          </p:cNvSpPr>
          <p:nvPr/>
        </p:nvSpPr>
        <p:spPr>
          <a:xfrm>
            <a:off x="2304225" y="12817302"/>
            <a:ext cx="83061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53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4" name="Google Shape;252;p28">
            <a:extLst>
              <a:ext uri="{FF2B5EF4-FFF2-40B4-BE49-F238E27FC236}">
                <a16:creationId xmlns:a16="http://schemas.microsoft.com/office/drawing/2014/main" id="{F143EEB8-B459-5B59-324D-B17168293FAC}"/>
              </a:ext>
            </a:extLst>
          </p:cNvPr>
          <p:cNvSpPr txBox="1">
            <a:spLocks/>
          </p:cNvSpPr>
          <p:nvPr/>
        </p:nvSpPr>
        <p:spPr>
          <a:xfrm>
            <a:off x="2304225" y="12817302"/>
            <a:ext cx="83061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Working with routinely collected health data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40A88D-741A-46EE-99BD-5C92936DB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775" y="529098"/>
            <a:ext cx="22450695" cy="1214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63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4" name="Google Shape;252;p28">
            <a:extLst>
              <a:ext uri="{FF2B5EF4-FFF2-40B4-BE49-F238E27FC236}">
                <a16:creationId xmlns:a16="http://schemas.microsoft.com/office/drawing/2014/main" id="{F143EEB8-B459-5B59-324D-B17168293FAC}"/>
              </a:ext>
            </a:extLst>
          </p:cNvPr>
          <p:cNvSpPr txBox="1">
            <a:spLocks/>
          </p:cNvSpPr>
          <p:nvPr/>
        </p:nvSpPr>
        <p:spPr>
          <a:xfrm>
            <a:off x="2304225" y="12817302"/>
            <a:ext cx="83061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Working with routinely collected health data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50F301-0000-4BAF-A131-096A3F187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014" y="3831749"/>
            <a:ext cx="4734586" cy="49917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0EB8DA-912D-4ED1-9889-6134B198F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5514" y="3831748"/>
            <a:ext cx="5595200" cy="49917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CADC73-4697-41A0-851E-F0325E547F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97436" y="3831748"/>
            <a:ext cx="5444513" cy="49917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10F0AB-F867-4354-A0CC-85CD028D1908}"/>
              </a:ext>
            </a:extLst>
          </p:cNvPr>
          <p:cNvSpPr txBox="1"/>
          <p:nvPr/>
        </p:nvSpPr>
        <p:spPr>
          <a:xfrm>
            <a:off x="1871014" y="10112536"/>
            <a:ext cx="18099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Starting the virtual machine</a:t>
            </a:r>
          </a:p>
        </p:txBody>
      </p:sp>
    </p:spTree>
    <p:extLst>
      <p:ext uri="{BB962C8B-B14F-4D97-AF65-F5344CB8AC3E}">
        <p14:creationId xmlns:p14="http://schemas.microsoft.com/office/powerpoint/2010/main" val="24494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sp>
        <p:nvSpPr>
          <p:cNvPr id="4" name="Google Shape;252;p28">
            <a:extLst>
              <a:ext uri="{FF2B5EF4-FFF2-40B4-BE49-F238E27FC236}">
                <a16:creationId xmlns:a16="http://schemas.microsoft.com/office/drawing/2014/main" id="{F143EEB8-B459-5B59-324D-B17168293FAC}"/>
              </a:ext>
            </a:extLst>
          </p:cNvPr>
          <p:cNvSpPr txBox="1">
            <a:spLocks/>
          </p:cNvSpPr>
          <p:nvPr/>
        </p:nvSpPr>
        <p:spPr>
          <a:xfrm>
            <a:off x="2304225" y="12817302"/>
            <a:ext cx="83061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Working with routinely collected health data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EF6359-A812-4650-B88A-CA05617DF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533" y="2364274"/>
            <a:ext cx="16171334" cy="899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84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sp>
        <p:nvSpPr>
          <p:cNvPr id="4" name="Google Shape;252;p28">
            <a:extLst>
              <a:ext uri="{FF2B5EF4-FFF2-40B4-BE49-F238E27FC236}">
                <a16:creationId xmlns:a16="http://schemas.microsoft.com/office/drawing/2014/main" id="{F143EEB8-B459-5B59-324D-B17168293FAC}"/>
              </a:ext>
            </a:extLst>
          </p:cNvPr>
          <p:cNvSpPr txBox="1">
            <a:spLocks/>
          </p:cNvSpPr>
          <p:nvPr/>
        </p:nvSpPr>
        <p:spPr>
          <a:xfrm>
            <a:off x="2304225" y="12817302"/>
            <a:ext cx="83061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Working with routinely collected health data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64654C-2EB6-4BC2-A9DD-06A5E8EE7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33" y="2369709"/>
            <a:ext cx="17153467" cy="900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23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sp>
        <p:nvSpPr>
          <p:cNvPr id="4" name="Google Shape;252;p28">
            <a:extLst>
              <a:ext uri="{FF2B5EF4-FFF2-40B4-BE49-F238E27FC236}">
                <a16:creationId xmlns:a16="http://schemas.microsoft.com/office/drawing/2014/main" id="{F143EEB8-B459-5B59-324D-B17168293FAC}"/>
              </a:ext>
            </a:extLst>
          </p:cNvPr>
          <p:cNvSpPr txBox="1">
            <a:spLocks/>
          </p:cNvSpPr>
          <p:nvPr/>
        </p:nvSpPr>
        <p:spPr>
          <a:xfrm>
            <a:off x="2304225" y="12817302"/>
            <a:ext cx="83061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Working with routinely collected health data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9F955D-131C-4338-998D-DBD162AF2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479" y="2438400"/>
            <a:ext cx="17565797" cy="890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077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4" name="Google Shape;252;p28">
            <a:extLst>
              <a:ext uri="{FF2B5EF4-FFF2-40B4-BE49-F238E27FC236}">
                <a16:creationId xmlns:a16="http://schemas.microsoft.com/office/drawing/2014/main" id="{F143EEB8-B459-5B59-324D-B17168293FAC}"/>
              </a:ext>
            </a:extLst>
          </p:cNvPr>
          <p:cNvSpPr txBox="1">
            <a:spLocks/>
          </p:cNvSpPr>
          <p:nvPr/>
        </p:nvSpPr>
        <p:spPr>
          <a:xfrm>
            <a:off x="2304225" y="12817302"/>
            <a:ext cx="83061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Working with routinely collected health data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3272BF-7CC1-4CC1-B8F1-2D49D5607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942" y="4043973"/>
            <a:ext cx="5039428" cy="48965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679BFB-9E7C-46D1-B86B-082978182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062" y="4043973"/>
            <a:ext cx="5403946" cy="48965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6E1D68-7ECD-4BC4-9890-9CE4B3125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9391" y="4043972"/>
            <a:ext cx="5032548" cy="48965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190881-280E-4276-B207-B2EA67620A25}"/>
              </a:ext>
            </a:extLst>
          </p:cNvPr>
          <p:cNvSpPr txBox="1"/>
          <p:nvPr/>
        </p:nvSpPr>
        <p:spPr>
          <a:xfrm>
            <a:off x="2134677" y="10294128"/>
            <a:ext cx="11502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Don’t forget to stop the VM after use!</a:t>
            </a:r>
          </a:p>
        </p:txBody>
      </p:sp>
    </p:spTree>
    <p:extLst>
      <p:ext uri="{BB962C8B-B14F-4D97-AF65-F5344CB8AC3E}">
        <p14:creationId xmlns:p14="http://schemas.microsoft.com/office/powerpoint/2010/main" val="325456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672A8D38-E2AE-0566-8D97-DD6E29812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>
            <a:extLst>
              <a:ext uri="{FF2B5EF4-FFF2-40B4-BE49-F238E27FC236}">
                <a16:creationId xmlns:a16="http://schemas.microsoft.com/office/drawing/2014/main" id="{6D946A24-861B-3025-5146-B187A39F32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300" y="2242038"/>
            <a:ext cx="11802000" cy="48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Phases of the data analysis project</a:t>
            </a:r>
            <a:endParaRPr dirty="0"/>
          </a:p>
        </p:txBody>
      </p:sp>
      <p:sp>
        <p:nvSpPr>
          <p:cNvPr id="192" name="Google Shape;192;p22">
            <a:extLst>
              <a:ext uri="{FF2B5EF4-FFF2-40B4-BE49-F238E27FC236}">
                <a16:creationId xmlns:a16="http://schemas.microsoft.com/office/drawing/2014/main" id="{AB1BC33C-1D84-A904-1A37-371A26272D6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193" name="Google Shape;193;p22">
            <a:extLst>
              <a:ext uri="{FF2B5EF4-FFF2-40B4-BE49-F238E27FC236}">
                <a16:creationId xmlns:a16="http://schemas.microsoft.com/office/drawing/2014/main" id="{6A1DD129-7BF0-615A-B01F-ACCA0BED11A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15300" y="7495225"/>
            <a:ext cx="11178000" cy="316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22">
            <a:extLst>
              <a:ext uri="{FF2B5EF4-FFF2-40B4-BE49-F238E27FC236}">
                <a16:creationId xmlns:a16="http://schemas.microsoft.com/office/drawing/2014/main" id="{31278283-FB94-230A-8053-3964E9718D17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2304098" y="12815888"/>
            <a:ext cx="12196200" cy="3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dirty="0"/>
              <a:t>Presentation title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FC6289-9966-29EB-CBA4-0C79E824C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704743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63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DDD884-19DF-1965-050B-A1E067200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Phases of the data analysis project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FADC16-A17C-0D19-825C-50F1EA4EEEB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791603-35B7-2419-4041-20B31C9D9C2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0854267" y="3098800"/>
            <a:ext cx="10722108" cy="8254820"/>
          </a:xfrm>
        </p:spPr>
        <p:txBody>
          <a:bodyPr/>
          <a:lstStyle/>
          <a:p>
            <a:pPr marL="12700" indent="0">
              <a:buNone/>
            </a:pPr>
            <a:r>
              <a:rPr lang="en-GB" sz="2800" dirty="0"/>
              <a:t>When working with routinely collected health data:</a:t>
            </a:r>
          </a:p>
          <a:p>
            <a:endParaRPr lang="en-GB" sz="2800" dirty="0"/>
          </a:p>
          <a:p>
            <a:pPr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Data Understanding – talk to clinician and check data availability!</a:t>
            </a:r>
          </a:p>
          <a:p>
            <a:pPr marL="457200" lvl="3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Research question – should develop taking into account limitations of available data</a:t>
            </a:r>
          </a:p>
          <a:p>
            <a:pPr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Preparing Data Access Request (can be difficult with limited meta-data)</a:t>
            </a:r>
          </a:p>
          <a:p>
            <a:pPr lvl="1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Waiting for Data Access Request Approval</a:t>
            </a:r>
          </a:p>
          <a:p>
            <a:pPr lvl="1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Registration to use the TRE/SDE</a:t>
            </a:r>
          </a:p>
          <a:p>
            <a:pPr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Waiting for data to be supplied</a:t>
            </a:r>
          </a:p>
          <a:p>
            <a:pPr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Code list preparation – allow plenty of time</a:t>
            </a:r>
          </a:p>
          <a:p>
            <a:pPr lvl="1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Waiting for code lists to be uploaded to TRE/SDE</a:t>
            </a:r>
          </a:p>
          <a:p>
            <a:pPr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Data preparation – again, allow enough time</a:t>
            </a:r>
          </a:p>
          <a:p>
            <a:pPr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May need data resupply</a:t>
            </a:r>
          </a:p>
          <a:p>
            <a:pPr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Waiting for results to be cleared and exported from TRE/SDE</a:t>
            </a:r>
          </a:p>
          <a:p>
            <a:endParaRPr lang="en-GB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53A3C1B-5041-A9BA-F0F9-640C97B72951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321032" y="12584827"/>
            <a:ext cx="12196200" cy="369600"/>
          </a:xfrm>
        </p:spPr>
        <p:txBody>
          <a:bodyPr/>
          <a:lstStyle/>
          <a:p>
            <a:r>
              <a:rPr lang="en-GB" dirty="0"/>
              <a:t>Working with routinely collected health data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9C0EB8-3FAE-E3E0-D10C-57FD364AE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300" y="3686279"/>
            <a:ext cx="8806058" cy="738261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3DFDA06-43F3-1307-ADF7-5D169444FAA8}"/>
              </a:ext>
            </a:extLst>
          </p:cNvPr>
          <p:cNvSpPr txBox="1"/>
          <p:nvPr/>
        </p:nvSpPr>
        <p:spPr>
          <a:xfrm>
            <a:off x="1507090" y="2872359"/>
            <a:ext cx="83142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CRISP-DM (Cross Industry Standard Process for Data Mining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E03AE2-C055-1E1A-D8CC-4CC3017A7A73}"/>
              </a:ext>
            </a:extLst>
          </p:cNvPr>
          <p:cNvSpPr txBox="1"/>
          <p:nvPr/>
        </p:nvSpPr>
        <p:spPr>
          <a:xfrm>
            <a:off x="1507090" y="11092010"/>
            <a:ext cx="9077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Taken from </a:t>
            </a:r>
            <a:r>
              <a:rPr lang="en-GB" dirty="0" err="1"/>
              <a:t>Switrayana</a:t>
            </a:r>
            <a:r>
              <a:rPr lang="en-GB" dirty="0"/>
              <a:t> N et al, International Journal of Engineering </a:t>
            </a:r>
            <a:r>
              <a:rPr lang="en-GB" dirty="0" err="1"/>
              <a:t>andComputer</a:t>
            </a:r>
            <a:r>
              <a:rPr lang="en-GB" dirty="0"/>
              <a:t> Science Applications (IJECSA), vol. 2, no. 2, pp. 87 - 98, Sep. 2023. </a:t>
            </a:r>
            <a:r>
              <a:rPr lang="en-GB" dirty="0" err="1"/>
              <a:t>doi</a:t>
            </a:r>
            <a:r>
              <a:rPr lang="en-GB" dirty="0"/>
              <a:t>: 10.30812/ijecsa.v2i2.3406.</a:t>
            </a:r>
          </a:p>
        </p:txBody>
      </p:sp>
    </p:spTree>
    <p:extLst>
      <p:ext uri="{BB962C8B-B14F-4D97-AF65-F5344CB8AC3E}">
        <p14:creationId xmlns:p14="http://schemas.microsoft.com/office/powerpoint/2010/main" val="3528744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/>
          <p:cNvSpPr txBox="1">
            <a:spLocks noGrp="1"/>
          </p:cNvSpPr>
          <p:nvPr>
            <p:ph type="title"/>
          </p:nvPr>
        </p:nvSpPr>
        <p:spPr>
          <a:xfrm>
            <a:off x="1015300" y="946373"/>
            <a:ext cx="21639300" cy="99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Questions to consider when preparing DARF</a:t>
            </a:r>
            <a:endParaRPr dirty="0"/>
          </a:p>
        </p:txBody>
      </p:sp>
      <p:sp>
        <p:nvSpPr>
          <p:cNvPr id="210" name="Google Shape;210;p24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sp>
        <p:nvSpPr>
          <p:cNvPr id="211" name="Google Shape;211;p24"/>
          <p:cNvSpPr txBox="1">
            <a:spLocks noGrp="1"/>
          </p:cNvSpPr>
          <p:nvPr>
            <p:ph type="subTitle" idx="1"/>
          </p:nvPr>
        </p:nvSpPr>
        <p:spPr>
          <a:xfrm>
            <a:off x="1015275" y="3353449"/>
            <a:ext cx="21639300" cy="43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2" name="Google Shape;212;p24"/>
          <p:cNvSpPr txBox="1">
            <a:spLocks noGrp="1"/>
          </p:cNvSpPr>
          <p:nvPr>
            <p:ph type="body" idx="2"/>
          </p:nvPr>
        </p:nvSpPr>
        <p:spPr>
          <a:xfrm>
            <a:off x="1015275" y="4102320"/>
            <a:ext cx="20561100" cy="7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indent="-457200"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What fields do you need?</a:t>
            </a:r>
          </a:p>
          <a:p>
            <a:pPr lvl="2" indent="-457200"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What derived variables will you produce</a:t>
            </a:r>
          </a:p>
          <a:p>
            <a:pPr lvl="2" indent="-457200"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Are these already defined in the SDE?</a:t>
            </a:r>
          </a:p>
          <a:p>
            <a:pPr lvl="2" indent="-457200">
              <a:lnSpc>
                <a:spcPct val="150000"/>
              </a:lnSpc>
              <a:spcBef>
                <a:spcPts val="600"/>
              </a:spcBef>
            </a:pPr>
            <a:r>
              <a:rPr lang="en-US" dirty="0" err="1"/>
              <a:t>Eg.</a:t>
            </a:r>
            <a:r>
              <a:rPr lang="en-US" dirty="0"/>
              <a:t> Many diagnoses pre-defined in SID</a:t>
            </a:r>
          </a:p>
          <a:p>
            <a:pPr indent="-457200">
              <a:lnSpc>
                <a:spcPct val="150000"/>
              </a:lnSpc>
              <a:spcBef>
                <a:spcPts val="600"/>
              </a:spcBef>
            </a:pPr>
            <a:r>
              <a:rPr lang="en-GB" sz="3200" dirty="0"/>
              <a:t>Think about timescale for requested data</a:t>
            </a:r>
            <a:endParaRPr lang="en-US" dirty="0"/>
          </a:p>
          <a:p>
            <a:pPr lvl="2" indent="-457200"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How many years of data do you need?</a:t>
            </a:r>
          </a:p>
          <a:p>
            <a:pPr lvl="2" indent="-457200"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This may vary by variable and for specific codes</a:t>
            </a:r>
          </a:p>
          <a:p>
            <a:pPr lvl="2" indent="-457200">
              <a:lnSpc>
                <a:spcPct val="150000"/>
              </a:lnSpc>
              <a:spcBef>
                <a:spcPts val="600"/>
              </a:spcBef>
            </a:pPr>
            <a:r>
              <a:rPr lang="en-US" dirty="0" err="1"/>
              <a:t>Eg.</a:t>
            </a:r>
            <a:r>
              <a:rPr lang="en-US" dirty="0"/>
              <a:t> to identify first versus repeat prescriptions and some comorbidities</a:t>
            </a:r>
          </a:p>
          <a:p>
            <a:pPr lvl="2" indent="-457200"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Getting this right initially can reduce need to request data resupply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dirty="0"/>
              <a:t>.</a:t>
            </a:r>
            <a:endParaRPr dirty="0"/>
          </a:p>
        </p:txBody>
      </p:sp>
      <p:sp>
        <p:nvSpPr>
          <p:cNvPr id="4" name="Google Shape;252;p28">
            <a:extLst>
              <a:ext uri="{FF2B5EF4-FFF2-40B4-BE49-F238E27FC236}">
                <a16:creationId xmlns:a16="http://schemas.microsoft.com/office/drawing/2014/main" id="{BEE34533-D2D1-A772-C059-676346DC8E5A}"/>
              </a:ext>
            </a:extLst>
          </p:cNvPr>
          <p:cNvSpPr txBox="1">
            <a:spLocks/>
          </p:cNvSpPr>
          <p:nvPr/>
        </p:nvSpPr>
        <p:spPr>
          <a:xfrm>
            <a:off x="2304225" y="12817302"/>
            <a:ext cx="83061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/>
          <p:cNvSpPr txBox="1">
            <a:spLocks noGrp="1"/>
          </p:cNvSpPr>
          <p:nvPr>
            <p:ph type="title"/>
          </p:nvPr>
        </p:nvSpPr>
        <p:spPr>
          <a:xfrm>
            <a:off x="1015300" y="2242038"/>
            <a:ext cx="11802000" cy="48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Structure of routinely collected data</a:t>
            </a:r>
            <a:endParaRPr dirty="0"/>
          </a:p>
        </p:txBody>
      </p:sp>
      <p:sp>
        <p:nvSpPr>
          <p:cNvPr id="192" name="Google Shape;192;p22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sp>
        <p:nvSpPr>
          <p:cNvPr id="193" name="Google Shape;193;p22"/>
          <p:cNvSpPr txBox="1">
            <a:spLocks noGrp="1"/>
          </p:cNvSpPr>
          <p:nvPr>
            <p:ph type="subTitle" idx="1"/>
          </p:nvPr>
        </p:nvSpPr>
        <p:spPr>
          <a:xfrm>
            <a:off x="1015300" y="7495225"/>
            <a:ext cx="11178000" cy="316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22"/>
          <p:cNvSpPr txBox="1">
            <a:spLocks noGrp="1"/>
          </p:cNvSpPr>
          <p:nvPr>
            <p:ph type="subTitle" idx="2"/>
          </p:nvPr>
        </p:nvSpPr>
        <p:spPr>
          <a:xfrm>
            <a:off x="2304098" y="12815888"/>
            <a:ext cx="12196200" cy="3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dirty="0"/>
              <a:t>Presentation title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085BED-C4AF-3EE5-2725-9D043D73B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704743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AAC6F-C67D-4740-543F-48ABE3A3E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1AF60A-50A4-FBF0-C22C-D242EE8D96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CEAA76D-40EC-1CA9-3054-F8A6B7DF3C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6364" y="12631388"/>
            <a:ext cx="12196200" cy="369600"/>
          </a:xfrm>
        </p:spPr>
        <p:txBody>
          <a:bodyPr/>
          <a:lstStyle/>
          <a:p>
            <a:r>
              <a:rPr lang="en-GB" dirty="0"/>
              <a:t>Working with routinely collected health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5ECD4-7E8B-FBD8-001C-E87A93191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42" y="1693334"/>
            <a:ext cx="22830580" cy="1016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1F5F4E-EB77-84D5-A13C-65D38A08C031}"/>
              </a:ext>
            </a:extLst>
          </p:cNvPr>
          <p:cNvSpPr txBox="1"/>
          <p:nvPr/>
        </p:nvSpPr>
        <p:spPr>
          <a:xfrm>
            <a:off x="1794933" y="609600"/>
            <a:ext cx="16442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Example of the Synthea encounters data</a:t>
            </a:r>
          </a:p>
        </p:txBody>
      </p:sp>
    </p:spTree>
    <p:extLst>
      <p:ext uri="{BB962C8B-B14F-4D97-AF65-F5344CB8AC3E}">
        <p14:creationId xmlns:p14="http://schemas.microsoft.com/office/powerpoint/2010/main" val="902933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D345DB-D4CA-4C60-A106-B4E9B0FED9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90968E-3BC9-4CA9-92DD-29B0D44B34B9}"/>
              </a:ext>
            </a:extLst>
          </p:cNvPr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068AC54-CBA6-426F-BB82-E352299267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4098" y="12535200"/>
            <a:ext cx="12196200" cy="842132"/>
          </a:xfrm>
        </p:spPr>
        <p:txBody>
          <a:bodyPr/>
          <a:lstStyle/>
          <a:p>
            <a:r>
              <a:rPr lang="en-GB" dirty="0"/>
              <a:t>Working with routinely collected health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BA4D1-ED94-41A0-A3A5-4F9728572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67" y="1210513"/>
            <a:ext cx="21436015" cy="113246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0F0503-55EC-5DAF-7C62-C428C630B552}"/>
              </a:ext>
            </a:extLst>
          </p:cNvPr>
          <p:cNvSpPr txBox="1"/>
          <p:nvPr/>
        </p:nvSpPr>
        <p:spPr>
          <a:xfrm>
            <a:off x="3150765" y="436113"/>
            <a:ext cx="15763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Example of the Synthea medications data</a:t>
            </a:r>
          </a:p>
        </p:txBody>
      </p:sp>
    </p:spTree>
    <p:extLst>
      <p:ext uri="{BB962C8B-B14F-4D97-AF65-F5344CB8AC3E}">
        <p14:creationId xmlns:p14="http://schemas.microsoft.com/office/powerpoint/2010/main" val="38938365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C25EFA1-0C00-43CE-A47A-97A911CE4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Measurement units relating to cigarettes/cigars in CPRD </a:t>
            </a:r>
            <a:r>
              <a:rPr lang="en-GB" sz="4800" dirty="0" err="1"/>
              <a:t>Aurum</a:t>
            </a:r>
            <a:endParaRPr lang="en-GB" sz="4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95D8A2-232F-4AB8-9F7C-7C78D15B1C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19A5AE-2B73-456E-9787-8C7E32167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4675" y="2913266"/>
            <a:ext cx="2504064" cy="9713344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D641E719-06AB-4314-872B-6B224A7016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EC7B9A-934A-4626-A388-D26C76031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4099" y="2895447"/>
            <a:ext cx="3646092" cy="95040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CF18E5-4856-420A-AA22-9E178714C5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6839" y="2857343"/>
            <a:ext cx="3372581" cy="95421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776906-08E1-41C6-BE9C-64FB59303C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9582" y="2913266"/>
            <a:ext cx="2664567" cy="94862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1CEE31-B185-4F27-9607-645D2FC41B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6272" y="2913266"/>
            <a:ext cx="2504064" cy="979048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711A42-21E6-488B-B78E-D3B5F3E9865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091950" y="4119253"/>
            <a:ext cx="20561100" cy="72513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EADE455-FEDF-441B-A60D-E4F03CA329EA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304099" y="12576965"/>
            <a:ext cx="12196200" cy="369600"/>
          </a:xfrm>
        </p:spPr>
        <p:txBody>
          <a:bodyPr/>
          <a:lstStyle/>
          <a:p>
            <a:r>
              <a:rPr lang="en-GB" dirty="0"/>
              <a:t>Working with routinely collected health data</a:t>
            </a:r>
          </a:p>
        </p:txBody>
      </p:sp>
    </p:spTree>
    <p:extLst>
      <p:ext uri="{BB962C8B-B14F-4D97-AF65-F5344CB8AC3E}">
        <p14:creationId xmlns:p14="http://schemas.microsoft.com/office/powerpoint/2010/main" val="3093598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A7A6FF74-3173-5AD7-A2D6-E3C66A828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>
            <a:extLst>
              <a:ext uri="{FF2B5EF4-FFF2-40B4-BE49-F238E27FC236}">
                <a16:creationId xmlns:a16="http://schemas.microsoft.com/office/drawing/2014/main" id="{02D02948-6570-10AE-A7DA-A413AE9CEF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300" y="2242038"/>
            <a:ext cx="11802000" cy="48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Clinical code lists</a:t>
            </a:r>
            <a:endParaRPr dirty="0"/>
          </a:p>
        </p:txBody>
      </p:sp>
      <p:sp>
        <p:nvSpPr>
          <p:cNvPr id="192" name="Google Shape;192;p22">
            <a:extLst>
              <a:ext uri="{FF2B5EF4-FFF2-40B4-BE49-F238E27FC236}">
                <a16:creationId xmlns:a16="http://schemas.microsoft.com/office/drawing/2014/main" id="{DA3F87B9-6C3C-EDCB-3309-3459DFDE933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  <p:sp>
        <p:nvSpPr>
          <p:cNvPr id="193" name="Google Shape;193;p22">
            <a:extLst>
              <a:ext uri="{FF2B5EF4-FFF2-40B4-BE49-F238E27FC236}">
                <a16:creationId xmlns:a16="http://schemas.microsoft.com/office/drawing/2014/main" id="{B9C7DCB6-556C-03CD-23D9-31036286F7A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15300" y="7495225"/>
            <a:ext cx="11178000" cy="316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22">
            <a:extLst>
              <a:ext uri="{FF2B5EF4-FFF2-40B4-BE49-F238E27FC236}">
                <a16:creationId xmlns:a16="http://schemas.microsoft.com/office/drawing/2014/main" id="{6DB8F301-CD1E-B352-3748-DA61962F45EB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2304098" y="12815888"/>
            <a:ext cx="12196200" cy="3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dirty="0"/>
              <a:t>Presentation title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287407-F2A2-1136-5570-244D42FA9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704743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59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B0991-0C0F-DEC0-B462-E09169284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code lists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5AD602-0F3D-A752-5615-50A4BC1250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29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0EF482-87AA-C9BD-F303-0E958F8C4C1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95141" y="3086320"/>
            <a:ext cx="15928219" cy="72513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Most available data in Electronic Health Records available from coded fields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Multiple different coding systems in NHS data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Primary care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SNOMED codes (Read codes)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Hospital data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ICD10 codes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OPCS codes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To create derived variables for analysis (e.g. diagnoses, medications, symptoms) will need lists of relevant codes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Search for suitable  pre-existing code lists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Create new code lists by searching various databases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/>
              <a:t>Very important to review all code lists for suitability and consult a clinician</a:t>
            </a:r>
          </a:p>
          <a:p>
            <a:pPr marL="12700" indent="0">
              <a:buNone/>
            </a:pPr>
            <a:endParaRPr lang="en-GB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B4E142D-C837-E4D9-AFC2-BDF8E83598CC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304098" y="12598400"/>
            <a:ext cx="12196200" cy="604021"/>
          </a:xfrm>
        </p:spPr>
        <p:txBody>
          <a:bodyPr/>
          <a:lstStyle/>
          <a:p>
            <a:r>
              <a:rPr lang="en-GB" dirty="0"/>
              <a:t>Working with routinely collected health data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C9D0BE-927D-2D47-EB5B-68E8473FA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2968" y="3086319"/>
            <a:ext cx="6479066" cy="814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427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58DB4-705C-AACC-7851-64D96287E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Finding and creating clinical code lists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D2F6CB-F5BE-B4BA-71B0-0418F72E40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30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EC6520-6199-52C7-7328-F96873E9045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015147" y="3096883"/>
            <a:ext cx="20561100" cy="7251300"/>
          </a:xfrm>
        </p:spPr>
        <p:txBody>
          <a:bodyPr/>
          <a:lstStyle/>
          <a:p>
            <a:r>
              <a:rPr lang="en-GB" sz="3200" b="1" dirty="0"/>
              <a:t>Finding pre-existing code lists</a:t>
            </a:r>
          </a:p>
          <a:p>
            <a:pPr lvl="2"/>
            <a:r>
              <a:rPr lang="en-GB" sz="3200" dirty="0"/>
              <a:t>Useful data bases include </a:t>
            </a:r>
            <a:r>
              <a:rPr lang="en-GB" sz="3200" dirty="0" err="1">
                <a:hlinkClick r:id="rId3"/>
              </a:rPr>
              <a:t>OpenCodelists</a:t>
            </a:r>
            <a:r>
              <a:rPr lang="en-GB" sz="3200" dirty="0"/>
              <a:t> and </a:t>
            </a:r>
            <a:r>
              <a:rPr lang="en-GB" sz="3200" dirty="0">
                <a:hlinkClick r:id="rId4"/>
              </a:rPr>
              <a:t>Phenotype Library | HDRUK Home</a:t>
            </a:r>
            <a:endParaRPr lang="en-GB" sz="3200" dirty="0"/>
          </a:p>
          <a:p>
            <a:pPr lvl="2"/>
            <a:r>
              <a:rPr lang="en-GB" sz="3200" dirty="0"/>
              <a:t>Conditions included in QOF will have pre-defined code lists</a:t>
            </a:r>
          </a:p>
          <a:p>
            <a:endParaRPr lang="en-GB" sz="3200" dirty="0"/>
          </a:p>
          <a:p>
            <a:r>
              <a:rPr lang="en-GB" sz="3200" b="1" dirty="0"/>
              <a:t>Creating new code lists</a:t>
            </a:r>
          </a:p>
          <a:p>
            <a:pPr lvl="2"/>
            <a:r>
              <a:rPr lang="en-GB" sz="3200" dirty="0"/>
              <a:t>Searching SNOMED or ICD 10 or </a:t>
            </a:r>
            <a:r>
              <a:rPr lang="en-GB" sz="3200" dirty="0" err="1"/>
              <a:t>dm+d</a:t>
            </a:r>
            <a:r>
              <a:rPr lang="en-GB" sz="3200" dirty="0"/>
              <a:t> browser</a:t>
            </a:r>
          </a:p>
          <a:p>
            <a:pPr lvl="2"/>
            <a:r>
              <a:rPr lang="en-GB" sz="3200" dirty="0"/>
              <a:t>Clinical code dictionaries can be downloaded from NHS TRUD and searched directly</a:t>
            </a:r>
          </a:p>
          <a:p>
            <a:pPr lvl="2"/>
            <a:r>
              <a:rPr lang="en-GB" sz="3200" dirty="0"/>
              <a:t>CPRD provide a code browser</a:t>
            </a:r>
          </a:p>
          <a:p>
            <a:pPr lvl="2"/>
            <a:r>
              <a:rPr lang="en-GB" sz="3200" dirty="0"/>
              <a:t>Some codes appear under multiple names (</a:t>
            </a:r>
            <a:r>
              <a:rPr lang="en-GB" sz="3200" dirty="0" err="1"/>
              <a:t>e.g</a:t>
            </a:r>
            <a:r>
              <a:rPr lang="en-GB" sz="3200" dirty="0"/>
              <a:t> </a:t>
            </a:r>
            <a:r>
              <a:rPr lang="en-GB" sz="3200" dirty="0" err="1"/>
              <a:t>dm+d</a:t>
            </a:r>
            <a:r>
              <a:rPr lang="en-GB" sz="3200" dirty="0"/>
              <a:t>, VPID, APID all types of SNOMED code)</a:t>
            </a:r>
          </a:p>
          <a:p>
            <a:pPr lvl="2"/>
            <a:r>
              <a:rPr lang="en-GB" sz="3200" dirty="0"/>
              <a:t>NHS Digital have enquiries service (</a:t>
            </a:r>
            <a:r>
              <a:rPr lang="en-GB" sz="3200" dirty="0">
                <a:hlinkClick r:id="rId5"/>
              </a:rPr>
              <a:t>enquiries@nhsdigital.nhs.uk</a:t>
            </a:r>
            <a:r>
              <a:rPr lang="en-GB" sz="3200" dirty="0"/>
              <a:t>)</a:t>
            </a:r>
          </a:p>
          <a:p>
            <a:pPr lvl="2"/>
            <a:r>
              <a:rPr lang="en-GB" sz="3200" dirty="0"/>
              <a:t>Guide to creating code lists on </a:t>
            </a:r>
            <a:r>
              <a:rPr lang="en-GB" sz="3200" dirty="0">
                <a:hlinkClick r:id="rId6"/>
              </a:rPr>
              <a:t>ARC KSS Data Science Hub - BSMS</a:t>
            </a:r>
            <a:endParaRPr lang="en-GB" sz="3200" dirty="0"/>
          </a:p>
          <a:p>
            <a:endParaRPr lang="en-GB" sz="3200" i="1" dirty="0">
              <a:solidFill>
                <a:srgbClr val="FF0000"/>
              </a:solidFill>
            </a:endParaRPr>
          </a:p>
          <a:p>
            <a:r>
              <a:rPr lang="en-GB" sz="3200" i="1" dirty="0">
                <a:solidFill>
                  <a:srgbClr val="FF0000"/>
                </a:solidFill>
              </a:rPr>
              <a:t>Take care when handling code lists to make sure long numerical codes are treated as text not numbers</a:t>
            </a:r>
          </a:p>
          <a:p>
            <a:endParaRPr lang="en-GB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A004F40-CA0D-D4D9-82C6-B20088EBF28C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304098" y="12584827"/>
            <a:ext cx="12196200" cy="369600"/>
          </a:xfrm>
        </p:spPr>
        <p:txBody>
          <a:bodyPr/>
          <a:lstStyle/>
          <a:p>
            <a:r>
              <a:rPr lang="en-GB" dirty="0"/>
              <a:t>Working with routine health data</a:t>
            </a:r>
          </a:p>
        </p:txBody>
      </p:sp>
    </p:spTree>
    <p:extLst>
      <p:ext uri="{BB962C8B-B14F-4D97-AF65-F5344CB8AC3E}">
        <p14:creationId xmlns:p14="http://schemas.microsoft.com/office/powerpoint/2010/main" val="15077713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239AF790-3A62-1898-72FD-BBD2E6E34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>
            <a:extLst>
              <a:ext uri="{FF2B5EF4-FFF2-40B4-BE49-F238E27FC236}">
                <a16:creationId xmlns:a16="http://schemas.microsoft.com/office/drawing/2014/main" id="{5BC992FC-E713-4F37-02F3-8BD6F3A275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300" y="2242038"/>
            <a:ext cx="11802000" cy="4827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Data preparation</a:t>
            </a:r>
            <a:endParaRPr dirty="0"/>
          </a:p>
        </p:txBody>
      </p:sp>
      <p:sp>
        <p:nvSpPr>
          <p:cNvPr id="192" name="Google Shape;192;p22">
            <a:extLst>
              <a:ext uri="{FF2B5EF4-FFF2-40B4-BE49-F238E27FC236}">
                <a16:creationId xmlns:a16="http://schemas.microsoft.com/office/drawing/2014/main" id="{5CA42EE7-CA6E-2446-A85F-D9DA5687B26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  <p:sp>
        <p:nvSpPr>
          <p:cNvPr id="193" name="Google Shape;193;p22">
            <a:extLst>
              <a:ext uri="{FF2B5EF4-FFF2-40B4-BE49-F238E27FC236}">
                <a16:creationId xmlns:a16="http://schemas.microsoft.com/office/drawing/2014/main" id="{9C6260BA-9153-96DD-F7CF-723315B219B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15300" y="7495225"/>
            <a:ext cx="11178000" cy="316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p22">
            <a:extLst>
              <a:ext uri="{FF2B5EF4-FFF2-40B4-BE49-F238E27FC236}">
                <a16:creationId xmlns:a16="http://schemas.microsoft.com/office/drawing/2014/main" id="{A22BA402-AB50-465E-56D5-454A86CB0A41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2304098" y="12815888"/>
            <a:ext cx="12196200" cy="3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dirty="0"/>
              <a:t>Presentation title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938AF2-AFAF-3BFC-CED8-5BE3EC4CF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704743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4176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D47B317-6FD1-4870-7877-EF92DE405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preparation/wrangling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DFC4C7-9C13-912E-F77A-205B84045A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32</a:t>
            </a:fld>
            <a:endParaRPr lang="en-US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1923A958-6FC6-2B7F-FFBF-73D9D20BAA70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354898" y="12584826"/>
            <a:ext cx="12196200" cy="369600"/>
          </a:xfrm>
        </p:spPr>
        <p:txBody>
          <a:bodyPr/>
          <a:lstStyle/>
          <a:p>
            <a:r>
              <a:rPr lang="en-GB" dirty="0"/>
              <a:t>Working with routinely collected NHS Data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985792-771F-C242-1556-02ED10ECED00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8822267" y="3166533"/>
            <a:ext cx="14677783" cy="880533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dirty="0"/>
              <a:t>Allow lots of time</a:t>
            </a:r>
          </a:p>
          <a:p>
            <a:pPr lvl="2">
              <a:spcBef>
                <a:spcPts val="600"/>
              </a:spcBef>
            </a:pPr>
            <a:r>
              <a:rPr lang="en-GB" dirty="0"/>
              <a:t>Vast majority of time is spent preparing data rather than running analyses</a:t>
            </a:r>
          </a:p>
          <a:p>
            <a:pPr>
              <a:spcBef>
                <a:spcPts val="600"/>
              </a:spcBef>
            </a:pPr>
            <a:r>
              <a:rPr lang="en-GB" dirty="0"/>
              <a:t>Can seem very intimidating</a:t>
            </a:r>
          </a:p>
          <a:p>
            <a:pPr marL="12700" indent="0">
              <a:spcBef>
                <a:spcPts val="600"/>
              </a:spcBef>
              <a:buNone/>
            </a:pPr>
            <a:r>
              <a:rPr lang="en-GB" dirty="0"/>
              <a:t>BUT</a:t>
            </a:r>
          </a:p>
          <a:p>
            <a:pPr>
              <a:spcBef>
                <a:spcPts val="600"/>
              </a:spcBef>
            </a:pPr>
            <a:r>
              <a:rPr lang="en-GB" dirty="0"/>
              <a:t>Limited amount of data manipulation processes to learn</a:t>
            </a:r>
          </a:p>
          <a:p>
            <a:pPr lvl="2">
              <a:spcBef>
                <a:spcPts val="600"/>
              </a:spcBef>
            </a:pPr>
            <a:r>
              <a:rPr lang="en-GB" dirty="0"/>
              <a:t>Selection (by code/date etc), recoding, aggregating, matching etc.</a:t>
            </a:r>
          </a:p>
          <a:p>
            <a:pPr lvl="2">
              <a:spcBef>
                <a:spcPts val="600"/>
              </a:spcBef>
            </a:pPr>
            <a:r>
              <a:rPr lang="en-GB" dirty="0"/>
              <a:t>Same tasks repeated many times</a:t>
            </a:r>
          </a:p>
          <a:p>
            <a:pPr>
              <a:spcBef>
                <a:spcPts val="600"/>
              </a:spcBef>
            </a:pPr>
            <a:r>
              <a:rPr lang="en-GB" dirty="0"/>
              <a:t>Making derived variables may have multiple stages</a:t>
            </a:r>
          </a:p>
          <a:p>
            <a:pPr lvl="2">
              <a:spcBef>
                <a:spcPts val="600"/>
              </a:spcBef>
            </a:pPr>
            <a:r>
              <a:rPr lang="en-GB" dirty="0"/>
              <a:t>Check output is what you expect at each stage</a:t>
            </a:r>
          </a:p>
          <a:p>
            <a:pPr lvl="2">
              <a:spcBef>
                <a:spcPts val="600"/>
              </a:spcBef>
            </a:pPr>
            <a:r>
              <a:rPr lang="en-GB" dirty="0"/>
              <a:t>Check numbers look realistic</a:t>
            </a:r>
          </a:p>
          <a:p>
            <a:pPr>
              <a:spcBef>
                <a:spcPts val="600"/>
              </a:spcBef>
            </a:pPr>
            <a:r>
              <a:rPr lang="en-GB" dirty="0"/>
              <a:t>Annotate your code!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4D6102A-9B7F-761E-0872-34DDB1298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602" y="2756995"/>
            <a:ext cx="5098865" cy="967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875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6C449-8EDE-C6D8-13E6-CC5F54E16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8D3E75-5E53-3752-3CED-B94986EF4BF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33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F220FF-54E3-45E0-D6D2-16E3963312A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015147" y="3232350"/>
            <a:ext cx="20561100" cy="72513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dirty="0"/>
              <a:t>Code from other researchers</a:t>
            </a:r>
          </a:p>
          <a:p>
            <a:pPr lvl="2">
              <a:spcBef>
                <a:spcPts val="600"/>
              </a:spcBef>
            </a:pPr>
            <a:r>
              <a:rPr lang="en-GB" dirty="0"/>
              <a:t>Most journals now require publication of code</a:t>
            </a:r>
          </a:p>
          <a:p>
            <a:pPr>
              <a:spcBef>
                <a:spcPts val="600"/>
              </a:spcBef>
            </a:pPr>
            <a:r>
              <a:rPr lang="en-GB" dirty="0"/>
              <a:t>SDEs may provide code templates</a:t>
            </a:r>
          </a:p>
          <a:p>
            <a:pPr>
              <a:spcBef>
                <a:spcPts val="600"/>
              </a:spcBef>
            </a:pPr>
            <a:r>
              <a:rPr lang="en-GB" dirty="0"/>
              <a:t>Resources on </a:t>
            </a:r>
            <a:r>
              <a:rPr lang="en-GB" dirty="0">
                <a:hlinkClick r:id="rId3"/>
              </a:rPr>
              <a:t>ARC KSS Data Science Hub - BSMS</a:t>
            </a:r>
            <a:endParaRPr lang="en-GB" dirty="0"/>
          </a:p>
          <a:p>
            <a:pPr lvl="2">
              <a:spcBef>
                <a:spcPts val="600"/>
              </a:spcBef>
            </a:pPr>
            <a:r>
              <a:rPr lang="en-GB" dirty="0"/>
              <a:t>Code examples</a:t>
            </a:r>
          </a:p>
          <a:p>
            <a:pPr lvl="2">
              <a:spcBef>
                <a:spcPts val="600"/>
              </a:spcBef>
            </a:pPr>
            <a:r>
              <a:rPr lang="en-GB" dirty="0"/>
              <a:t>Links to courses in R and Python</a:t>
            </a:r>
          </a:p>
          <a:p>
            <a:pPr>
              <a:spcBef>
                <a:spcPts val="600"/>
              </a:spcBef>
            </a:pPr>
            <a:r>
              <a:rPr lang="en-GB" dirty="0"/>
              <a:t>ChatGPT good for coding queries but need to check</a:t>
            </a:r>
          </a:p>
          <a:p>
            <a:pPr>
              <a:spcBef>
                <a:spcPts val="600"/>
              </a:spcBef>
            </a:pPr>
            <a:r>
              <a:rPr lang="en-GB" dirty="0"/>
              <a:t>Synthetic data sets</a:t>
            </a:r>
          </a:p>
          <a:p>
            <a:pPr lvl="2">
              <a:spcBef>
                <a:spcPts val="600"/>
              </a:spcBef>
            </a:pPr>
            <a:r>
              <a:rPr lang="en-GB" dirty="0"/>
              <a:t>Useful for setting up code while waiting for data</a:t>
            </a:r>
          </a:p>
          <a:p>
            <a:pPr lvl="2">
              <a:spcBef>
                <a:spcPts val="600"/>
              </a:spcBef>
            </a:pPr>
            <a:r>
              <a:rPr lang="en-GB" dirty="0"/>
              <a:t>Some synthetic hospital data already available: </a:t>
            </a:r>
            <a:r>
              <a:rPr lang="en-GB" dirty="0">
                <a:hlinkClick r:id="rId4"/>
              </a:rPr>
              <a:t>Artificial data pilot - NHS England Digital</a:t>
            </a:r>
            <a:endParaRPr lang="en-GB" dirty="0"/>
          </a:p>
          <a:p>
            <a:pPr lvl="2">
              <a:spcBef>
                <a:spcPts val="600"/>
              </a:spcBef>
            </a:pPr>
            <a:r>
              <a:rPr lang="en-GB" dirty="0"/>
              <a:t>Synthetic primary care data planned soon: </a:t>
            </a:r>
            <a:r>
              <a:rPr lang="en-GB" dirty="0">
                <a:hlinkClick r:id="rId5"/>
              </a:rPr>
              <a:t>Developing Artificial Primary Care Records - NHS England Data Science</a:t>
            </a:r>
            <a:endParaRPr lang="en-GB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3A0A413-462D-B881-4FDC-58238AE421B7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287165" y="12584827"/>
            <a:ext cx="12196200" cy="369600"/>
          </a:xfrm>
        </p:spPr>
        <p:txBody>
          <a:bodyPr/>
          <a:lstStyle/>
          <a:p>
            <a:r>
              <a:rPr lang="en-GB" dirty="0"/>
              <a:t>Working with routinely collected NHS Data</a:t>
            </a:r>
          </a:p>
        </p:txBody>
      </p:sp>
    </p:spTree>
    <p:extLst>
      <p:ext uri="{BB962C8B-B14F-4D97-AF65-F5344CB8AC3E}">
        <p14:creationId xmlns:p14="http://schemas.microsoft.com/office/powerpoint/2010/main" val="31102796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20C5-0DC7-50F0-58B8-6D20856A5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A01499-8301-3877-28A8-46A18B654C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34</a:t>
            </a:fld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67FADC8-EB62-A787-D082-33372ECE40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205069-31F5-6791-A18C-34765020FF8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GB" dirty="0"/>
              <a:t>Be aware of the limitations of the data when preparing your application and research question</a:t>
            </a:r>
          </a:p>
          <a:p>
            <a:endParaRPr lang="en-GB" dirty="0"/>
          </a:p>
          <a:p>
            <a:r>
              <a:rPr lang="en-GB" dirty="0"/>
              <a:t>Data wrangling is time consuming but is a logic problem, not a maths problem</a:t>
            </a:r>
          </a:p>
          <a:p>
            <a:endParaRPr lang="en-GB" dirty="0"/>
          </a:p>
          <a:p>
            <a:r>
              <a:rPr lang="en-GB" dirty="0"/>
              <a:t>Resources are available for data preparation, code lists directories and code list creation</a:t>
            </a:r>
          </a:p>
          <a:p>
            <a:endParaRPr lang="en-GB" dirty="0"/>
          </a:p>
          <a:p>
            <a:r>
              <a:rPr lang="en-GB" dirty="0"/>
              <a:t>Lead time for data access is very long so take this into account</a:t>
            </a:r>
          </a:p>
          <a:p>
            <a:endParaRPr lang="en-GB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1623DF5-9404-96A0-0EC5-4751A754B60C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6325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3"/>
          <p:cNvSpPr txBox="1">
            <a:spLocks noGrp="1"/>
          </p:cNvSpPr>
          <p:nvPr>
            <p:ph type="ctrTitle"/>
          </p:nvPr>
        </p:nvSpPr>
        <p:spPr>
          <a:xfrm>
            <a:off x="1015300" y="3526275"/>
            <a:ext cx="18277800" cy="39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1"/>
              <a:buFont typeface="Inclusive Sans"/>
              <a:buNone/>
            </a:pPr>
            <a:r>
              <a:rPr lang="en-US"/>
              <a:t>Thank you</a:t>
            </a:r>
            <a:endParaRPr sz="14000"/>
          </a:p>
        </p:txBody>
      </p:sp>
      <p:sp>
        <p:nvSpPr>
          <p:cNvPr id="301" name="Google Shape;301;p33"/>
          <p:cNvSpPr txBox="1">
            <a:spLocks noGrp="1"/>
          </p:cNvSpPr>
          <p:nvPr>
            <p:ph type="subTitle" idx="1"/>
          </p:nvPr>
        </p:nvSpPr>
        <p:spPr>
          <a:xfrm>
            <a:off x="1015300" y="7532916"/>
            <a:ext cx="12142200" cy="3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</a:pPr>
            <a:r>
              <a:rPr lang="en-US" dirty="0"/>
              <a:t>Imogen Rogers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</a:pPr>
            <a:r>
              <a:rPr lang="en-US" dirty="0"/>
              <a:t>Research Fellow in Health Data Science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</a:pPr>
            <a:r>
              <a:rPr lang="en-US" sz="5000" dirty="0"/>
              <a:t>I.Rogers@bsm</a:t>
            </a:r>
            <a:r>
              <a:rPr lang="en-US" dirty="0"/>
              <a:t>s.ac.uk</a:t>
            </a:r>
            <a:endParaRPr sz="5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754813-E334-9C46-4D99-3B8C632E5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704743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73A25D70-4A55-4F72-B9C5-A69CDBF4D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2"/>
            <a:ext cx="2438339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3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4957100-6D8B-4161-9F2F-C0A949EC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8" y="0"/>
            <a:ext cx="24383390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1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D8B065-EE51-4AE2-A94C-86249998F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0"/>
            <a:ext cx="24383390" cy="13716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3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D43A9B-20DF-8BEF-60DA-688669AB2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9680" y="5360133"/>
            <a:ext cx="13857642" cy="2821802"/>
          </a:xfrm>
        </p:spPr>
        <p:txBody>
          <a:bodyPr anchor="b">
            <a:normAutofit/>
          </a:bodyPr>
          <a:lstStyle/>
          <a:p>
            <a:r>
              <a:rPr lang="en-GB" sz="8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CPRD data: my PhD experience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8999293-B054-4B57-A26F-D04C2BB11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34872" y="-86672"/>
            <a:ext cx="10326094" cy="5314956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E505D8A-F41A-450D-A648-E77DF6B8D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2BD6DCE-6A81-4F34-9958-67B578EA1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C462BE8-CD72-48CF-8A7B-C716D2B99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C2CDB70-40F1-4D00-8F17-A532E732EB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61945C4-D997-42F3-B59A-984CF0066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18118137" y="8292621"/>
            <a:ext cx="6284800" cy="5433610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651FE4A-9487-43BE-A388-13453574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44B0EF3-9992-4B95-8A43-6206B3FC3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41B1C1F-C2FE-4C47-9D74-ADB9B53F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1828800">
                <a:buClrTx/>
              </a:pPr>
              <a:endParaRPr lang="en-US" sz="1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048177B-A49E-4E24-9007-07A0EDD6A2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CBF32C9-C818-0484-0D30-7404A765F7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9226" y="12688322"/>
            <a:ext cx="3065370" cy="7481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5F2AC4-A796-8FCF-1FF4-FC5A791F35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715613" y="12941406"/>
            <a:ext cx="4416508" cy="4963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8110B3-68DC-0369-0871-A2AE83C22A55}"/>
              </a:ext>
            </a:extLst>
          </p:cNvPr>
          <p:cNvSpPr txBox="1"/>
          <p:nvPr/>
        </p:nvSpPr>
        <p:spPr>
          <a:xfrm>
            <a:off x="5390077" y="8999128"/>
            <a:ext cx="116677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828800">
              <a:buClrTx/>
            </a:pPr>
            <a:r>
              <a:rPr lang="en-GB" sz="3600" kern="1200" dirty="0">
                <a:solidFill>
                  <a:srgbClr val="0E28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 Bria Browne</a:t>
            </a:r>
          </a:p>
          <a:p>
            <a:pPr algn="ctr" defTabSz="1828800">
              <a:buClrTx/>
            </a:pPr>
            <a:r>
              <a:rPr lang="en-GB" sz="3600" kern="1200" dirty="0">
                <a:solidFill>
                  <a:srgbClr val="0E28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Centre for Dementia Studies</a:t>
            </a:r>
          </a:p>
          <a:p>
            <a:pPr algn="ctr" defTabSz="1828800">
              <a:buClrTx/>
            </a:pPr>
            <a:r>
              <a:rPr lang="en-GB" sz="3600" kern="1200" dirty="0">
                <a:solidFill>
                  <a:srgbClr val="0E28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Brighton and Sussex Medical School</a:t>
            </a:r>
          </a:p>
        </p:txBody>
      </p:sp>
    </p:spTree>
    <p:extLst>
      <p:ext uri="{BB962C8B-B14F-4D97-AF65-F5344CB8AC3E}">
        <p14:creationId xmlns:p14="http://schemas.microsoft.com/office/powerpoint/2010/main" val="26060523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4B41EF-786D-2699-4A9F-C1A6DD079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ED33C608-0D4C-799A-996C-3576AA6B7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2"/>
            <a:ext cx="2438339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3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44C16C8-90EE-DCB8-0E0B-19FA3EF3A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8" y="0"/>
            <a:ext cx="24383390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1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965CAF-55B7-A5CF-8440-9F8553512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02" y="841834"/>
            <a:ext cx="16161166" cy="2133604"/>
          </a:xfrm>
        </p:spPr>
        <p:txBody>
          <a:bodyPr anchor="b">
            <a:normAutofit/>
          </a:bodyPr>
          <a:lstStyle/>
          <a:p>
            <a:r>
              <a:rPr lang="en-GB" sz="6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Navigating CPRD data: from starting out to working independently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F89D8B9-FB2A-414D-FBC5-634A88D78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35858" y="1"/>
            <a:ext cx="8649730" cy="528229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A33FE9B-3638-4CEF-1EF9-26A4D1467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3AC4653-86D3-396F-DB8C-DE5193E7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DFFC868-0195-84BD-AC96-3BB521AD3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41C6440-83EC-8414-EF01-78BA2BE9C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421DF81-A7BD-7355-FBA8-D712D6A1C53F}"/>
              </a:ext>
            </a:extLst>
          </p:cNvPr>
          <p:cNvSpPr txBox="1"/>
          <p:nvPr/>
        </p:nvSpPr>
        <p:spPr>
          <a:xfrm>
            <a:off x="852192" y="4549677"/>
            <a:ext cx="1845812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>
              <a:buClrTx/>
            </a:pPr>
            <a:r>
              <a:rPr lang="en-GB" sz="3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 PhD topic </a:t>
            </a:r>
            <a:r>
              <a:rPr lang="en-GB" sz="3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Identifying the physical, psychosocial, and systemic determinants of hospital readmissions among older adults living with dementia </a:t>
            </a:r>
          </a:p>
          <a:p>
            <a:pPr defTabSz="1828800">
              <a:buClrTx/>
            </a:pPr>
            <a:endParaRPr lang="en-GB" sz="3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1828800">
              <a:buClrTx/>
            </a:pPr>
            <a:endParaRPr lang="en-GB" sz="3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1828800">
              <a:buClrTx/>
            </a:pPr>
            <a:r>
              <a:rPr lang="en-GB" sz="3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 used CPRD data for </a:t>
            </a:r>
            <a:r>
              <a:rPr lang="en-GB" sz="3600" b="1" i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</a:t>
            </a:r>
            <a:r>
              <a:rPr lang="en-GB" sz="3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Using electronic health records of a dementia population in England to identify clinical factors associated with 180-day hospital readmission and one-year mortality</a:t>
            </a:r>
            <a:endParaRPr lang="en-GB" sz="3600" b="1" i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1828800">
              <a:buClrTx/>
            </a:pPr>
            <a:endParaRPr lang="en-GB" sz="3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D36E17-CC42-BEC8-221E-1F71AD532551}"/>
              </a:ext>
            </a:extLst>
          </p:cNvPr>
          <p:cNvSpPr txBox="1"/>
          <p:nvPr/>
        </p:nvSpPr>
        <p:spPr>
          <a:xfrm>
            <a:off x="852192" y="10925526"/>
            <a:ext cx="19925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>
              <a:buClrTx/>
            </a:pPr>
            <a:r>
              <a:rPr lang="en-GB" sz="3200" i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Note: Less focus on PhD findings, more focus on experiences and lessons from working with CPRD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D276F3-A310-3FA1-9B42-9B523D4F7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26" y="12703995"/>
            <a:ext cx="2996058" cy="7337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76A94F-F841-5505-85F3-E64E0DD6E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5613" y="12941407"/>
            <a:ext cx="4416508" cy="49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208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7D07E4-EA1B-7433-1848-EDF6BAE7A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C63A66A0-7740-B59A-993E-C441881F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2"/>
            <a:ext cx="2438339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3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3EFB19D-8BB7-6CED-12BB-040DA5AC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8" y="0"/>
            <a:ext cx="24383390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1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933A20-B4B2-4144-CDF5-FDADB70AC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137" y="287457"/>
            <a:ext cx="12463332" cy="1079302"/>
          </a:xfrm>
        </p:spPr>
        <p:txBody>
          <a:bodyPr anchor="b">
            <a:normAutofit/>
          </a:bodyPr>
          <a:lstStyle/>
          <a:p>
            <a:r>
              <a:rPr lang="en-GB" sz="6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I started with CPRD data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118577E-73C8-4FD2-FFB6-19A4CDEAA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35858" y="1"/>
            <a:ext cx="8649730" cy="528229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6C8B1A9-711C-80F0-C6C0-E330255AC8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AD3AC1D-EE0D-CF6C-44F8-259F0A39A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22C99C7-341B-069E-A034-75899E7011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7E7E27C-1445-5696-B5C4-170A258E3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53097AD-E91E-57BF-CD5E-0D9263856E74}"/>
              </a:ext>
            </a:extLst>
          </p:cNvPr>
          <p:cNvSpPr/>
          <p:nvPr/>
        </p:nvSpPr>
        <p:spPr>
          <a:xfrm>
            <a:off x="561369" y="1737933"/>
            <a:ext cx="5239864" cy="15999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>
              <a:buClrTx/>
            </a:pPr>
            <a:r>
              <a:rPr lang="en-GB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Received data</a:t>
            </a:r>
          </a:p>
          <a:p>
            <a:pPr algn="ctr" defTabSz="1828800">
              <a:buClrTx/>
            </a:pPr>
            <a:r>
              <a:rPr lang="en-GB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(Added as an analyst to an approved protocol under Dr Liz Ford)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051139B-C2E6-DB49-F1BE-E9949DB59EA6}"/>
              </a:ext>
            </a:extLst>
          </p:cNvPr>
          <p:cNvSpPr/>
          <p:nvPr/>
        </p:nvSpPr>
        <p:spPr>
          <a:xfrm>
            <a:off x="561369" y="4302759"/>
            <a:ext cx="5239864" cy="141753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>
              <a:buClrTx/>
            </a:pPr>
            <a:r>
              <a:rPr lang="en-GB" sz="2400" kern="1200" dirty="0">
                <a:solidFill>
                  <a:prstClr val="black"/>
                </a:solidFill>
                <a:latin typeface="Aptos" panose="02110004020202020204"/>
              </a:rPr>
              <a:t>Understood the files</a:t>
            </a:r>
          </a:p>
          <a:p>
            <a:pPr algn="ctr" defTabSz="1828800">
              <a:buClrTx/>
            </a:pPr>
            <a:r>
              <a:rPr lang="en-GB" sz="2400" kern="1200" dirty="0">
                <a:solidFill>
                  <a:prstClr val="black"/>
                </a:solidFill>
                <a:latin typeface="Aptos" panose="02110004020202020204"/>
              </a:rPr>
              <a:t>(Different files for diagnoses, medications, consultations etc.)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7132F41-A848-4314-63AE-92F7496CD788}"/>
              </a:ext>
            </a:extLst>
          </p:cNvPr>
          <p:cNvSpPr/>
          <p:nvPr/>
        </p:nvSpPr>
        <p:spPr>
          <a:xfrm>
            <a:off x="638566" y="9087699"/>
            <a:ext cx="5085470" cy="11122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>
              <a:buClrTx/>
            </a:pPr>
            <a:r>
              <a:rPr lang="en-GB" sz="2400" kern="1200" dirty="0">
                <a:solidFill>
                  <a:prstClr val="black"/>
                </a:solidFill>
                <a:latin typeface="Aptos" panose="02110004020202020204"/>
              </a:rPr>
              <a:t>Identified my cohort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7976282-FC2B-270B-A329-96CE6AF7778C}"/>
              </a:ext>
            </a:extLst>
          </p:cNvPr>
          <p:cNvSpPr/>
          <p:nvPr/>
        </p:nvSpPr>
        <p:spPr>
          <a:xfrm>
            <a:off x="561370" y="6738694"/>
            <a:ext cx="5239866" cy="1404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>
              <a:buClrTx/>
            </a:pPr>
            <a:r>
              <a:rPr lang="en-GB" sz="2400" kern="1200" dirty="0">
                <a:solidFill>
                  <a:prstClr val="black"/>
                </a:solidFill>
                <a:latin typeface="Aptos" panose="02110004020202020204"/>
              </a:rPr>
              <a:t>Linked primary care data with hospital records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6DCE2A41-FFAF-EAAB-017C-508D69FAE4DA}"/>
              </a:ext>
            </a:extLst>
          </p:cNvPr>
          <p:cNvSpPr/>
          <p:nvPr/>
        </p:nvSpPr>
        <p:spPr>
          <a:xfrm>
            <a:off x="638565" y="11366725"/>
            <a:ext cx="5085472" cy="11122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>
              <a:buClrTx/>
            </a:pPr>
            <a:r>
              <a:rPr lang="en-GB" sz="2400" kern="1200" dirty="0">
                <a:solidFill>
                  <a:prstClr val="black"/>
                </a:solidFill>
                <a:latin typeface="Aptos" panose="02110004020202020204"/>
              </a:rPr>
              <a:t>Clean data and apply analysis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84DCD6C-A582-8B29-8797-8F26C7019F0E}"/>
              </a:ext>
            </a:extLst>
          </p:cNvPr>
          <p:cNvCxnSpPr/>
          <p:nvPr/>
        </p:nvCxnSpPr>
        <p:spPr>
          <a:xfrm>
            <a:off x="3181299" y="3523555"/>
            <a:ext cx="0" cy="6166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E766F6A-ECD8-10E6-D843-B67C88A967CD}"/>
              </a:ext>
            </a:extLst>
          </p:cNvPr>
          <p:cNvCxnSpPr/>
          <p:nvPr/>
        </p:nvCxnSpPr>
        <p:spPr>
          <a:xfrm>
            <a:off x="3168659" y="5944233"/>
            <a:ext cx="0" cy="6166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5A86D7A-9A88-9BFD-C374-952A51CBC8E1}"/>
              </a:ext>
            </a:extLst>
          </p:cNvPr>
          <p:cNvCxnSpPr/>
          <p:nvPr/>
        </p:nvCxnSpPr>
        <p:spPr>
          <a:xfrm>
            <a:off x="3165883" y="8315295"/>
            <a:ext cx="0" cy="6166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5766A97-4DC0-DDE0-4F9E-757FDBCBF74C}"/>
              </a:ext>
            </a:extLst>
          </p:cNvPr>
          <p:cNvCxnSpPr/>
          <p:nvPr/>
        </p:nvCxnSpPr>
        <p:spPr>
          <a:xfrm>
            <a:off x="3165883" y="10548133"/>
            <a:ext cx="0" cy="6166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1BB715D-962B-E73C-2634-2813A834FE68}"/>
              </a:ext>
            </a:extLst>
          </p:cNvPr>
          <p:cNvSpPr txBox="1"/>
          <p:nvPr/>
        </p:nvSpPr>
        <p:spPr>
          <a:xfrm>
            <a:off x="6947529" y="2744560"/>
            <a:ext cx="36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>
              <a:buClrTx/>
            </a:pPr>
            <a:r>
              <a:rPr lang="en-GB" sz="48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areas: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935860-EEA1-F9C8-C7F9-E702B8D384FF}"/>
              </a:ext>
            </a:extLst>
          </p:cNvPr>
          <p:cNvSpPr txBox="1"/>
          <p:nvPr/>
        </p:nvSpPr>
        <p:spPr>
          <a:xfrm>
            <a:off x="7096723" y="3976237"/>
            <a:ext cx="131205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32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Needed to understand how CPRD data were structured</a:t>
            </a: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endParaRPr lang="en-GB" sz="32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32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Became familiar with different files and considered variables that could be developed from the data</a:t>
            </a: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endParaRPr lang="en-GB" sz="32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32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Understood what information was relevant to my research question (confirmed diagnoses, follow-up dates of appointments/hospital admissions, dates of birth and death)</a:t>
            </a: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endParaRPr lang="en-GB" sz="32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32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Gradually moved from understanding individual datasets to linking them together to help answer research question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F31491-FC3B-3F78-30C5-B3ACE1163C95}"/>
              </a:ext>
            </a:extLst>
          </p:cNvPr>
          <p:cNvSpPr txBox="1"/>
          <p:nvPr/>
        </p:nvSpPr>
        <p:spPr>
          <a:xfrm>
            <a:off x="7242043" y="10971441"/>
            <a:ext cx="12244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>
              <a:buClrTx/>
            </a:pPr>
            <a:r>
              <a:rPr lang="en-GB" sz="3200" b="1" i="1" kern="1200" dirty="0">
                <a:solidFill>
                  <a:srgbClr val="E97132">
                    <a:lumMod val="75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First and main challenge: </a:t>
            </a:r>
            <a:r>
              <a:rPr lang="en-GB" sz="3200" i="1" kern="1200" dirty="0">
                <a:solidFill>
                  <a:srgbClr val="E97132">
                    <a:lumMod val="75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understanding what the data represents before worrying about analysis </a:t>
            </a:r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99B65AE6-C548-2E10-FCB2-9FB0A242A836}"/>
              </a:ext>
            </a:extLst>
          </p:cNvPr>
          <p:cNvSpPr/>
          <p:nvPr/>
        </p:nvSpPr>
        <p:spPr>
          <a:xfrm>
            <a:off x="20036074" y="4134418"/>
            <a:ext cx="836754" cy="4008476"/>
          </a:xfrm>
          <a:prstGeom prst="rightBrac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GB" sz="3600" kern="12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AF3BF7-6037-9EB9-3D03-73461BFB8ED8}"/>
              </a:ext>
            </a:extLst>
          </p:cNvPr>
          <p:cNvSpPr txBox="1"/>
          <p:nvPr/>
        </p:nvSpPr>
        <p:spPr>
          <a:xfrm>
            <a:off x="21061151" y="5924484"/>
            <a:ext cx="2849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>
              <a:buClrTx/>
            </a:pPr>
            <a:r>
              <a:rPr lang="en-GB" sz="32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Allow time!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46611CC-2955-AA5D-1FA0-BE265921F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98" y="12789513"/>
            <a:ext cx="2996058" cy="73373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C258E04-1E66-06A2-CAD5-B794ECEF9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5613" y="12941407"/>
            <a:ext cx="4416508" cy="49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7926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238525-A0F5-ED2F-9B49-2DE66437B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5271E012-AC93-EED2-094F-261F777B9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2"/>
            <a:ext cx="2438339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3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8B2082A-BFBD-DACA-4BCB-DA4EC403E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8" y="0"/>
            <a:ext cx="24383390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1600" kern="1200">
              <a:solidFill>
                <a:prstClr val="white"/>
              </a:solidFill>
              <a:latin typeface="Aptos" panose="02110004020202020204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61336AF-760F-EF8C-5AE5-EF0129AEE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35858" y="1"/>
            <a:ext cx="8649730" cy="528229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B7EA8E2-D0A8-5D55-F85B-11AF53DA4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AA248B7-24F0-FC28-8C9F-AB946F874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CEF1103-540D-0FD2-7BEE-A4C1178CB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6025A3A-1619-77D5-059F-C01F37C789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4DE89FA-30F1-27B7-99E4-A31CEF96B6A8}"/>
              </a:ext>
            </a:extLst>
          </p:cNvPr>
          <p:cNvGraphicFramePr>
            <a:graphicFrameLocks noGrp="1"/>
          </p:cNvGraphicFramePr>
          <p:nvPr/>
        </p:nvGraphicFramePr>
        <p:xfrm>
          <a:off x="956543" y="4392573"/>
          <a:ext cx="18578800" cy="6814142"/>
        </p:xfrm>
        <a:graphic>
          <a:graphicData uri="http://schemas.openxmlformats.org/drawingml/2006/table">
            <a:tbl>
              <a:tblPr/>
              <a:tblGrid>
                <a:gridCol w="9067426">
                  <a:extLst>
                    <a:ext uri="{9D8B030D-6E8A-4147-A177-3AD203B41FA5}">
                      <a16:colId xmlns:a16="http://schemas.microsoft.com/office/drawing/2014/main" val="1993930777"/>
                    </a:ext>
                  </a:extLst>
                </a:gridCol>
                <a:gridCol w="9511374">
                  <a:extLst>
                    <a:ext uri="{9D8B030D-6E8A-4147-A177-3AD203B41FA5}">
                      <a16:colId xmlns:a16="http://schemas.microsoft.com/office/drawing/2014/main" val="3748154043"/>
                    </a:ext>
                  </a:extLst>
                </a:gridCol>
              </a:tblGrid>
              <a:tr h="99910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36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skills</a:t>
                      </a:r>
                    </a:p>
                  </a:txBody>
                  <a:tcPr marL="182880" marR="182880" marT="91440" marB="9144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36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skills</a:t>
                      </a: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993427"/>
                  </a:ext>
                </a:extLst>
              </a:tr>
              <a:tr h="115619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36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Python and R coding</a:t>
                      </a:r>
                    </a:p>
                  </a:txBody>
                  <a:tcPr marL="182880" marR="182880" marT="91440" marB="9144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36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Translating research questions into data</a:t>
                      </a: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640856"/>
                  </a:ext>
                </a:extLst>
              </a:tr>
              <a:tr h="99910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36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cleaning</a:t>
                      </a:r>
                    </a:p>
                  </a:txBody>
                  <a:tcPr marL="182880" marR="182880" marT="91440" marB="9144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36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Understanding clinical coding and code lists*</a:t>
                      </a: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662788"/>
                  </a:ext>
                </a:extLst>
              </a:tr>
              <a:tr h="150443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36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Creating algorithms to develop variables</a:t>
                      </a:r>
                    </a:p>
                  </a:txBody>
                  <a:tcPr marL="182880" marR="182880" marT="91440" marB="9144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36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Defining variables and cohorts</a:t>
                      </a: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4181071"/>
                  </a:ext>
                </a:extLst>
              </a:tr>
              <a:tr h="99910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36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Dates &amp; follow-up</a:t>
                      </a:r>
                    </a:p>
                  </a:txBody>
                  <a:tcPr marL="182880" marR="182880" marT="91440" marB="9144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36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 assumptions</a:t>
                      </a: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6745908"/>
                  </a:ext>
                </a:extLst>
              </a:tr>
              <a:tr h="115619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36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Debugging/troubleshooting errors</a:t>
                      </a:r>
                    </a:p>
                  </a:txBody>
                  <a:tcPr marL="182880" marR="182880" marT="91440" marB="91440" anchor="ctr">
                    <a:lnL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36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Documenting decisions</a:t>
                      </a: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536491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2C815CCA-F1F4-FC62-7F56-89351244B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544" y="758691"/>
            <a:ext cx="9656338" cy="1278958"/>
          </a:xfrm>
        </p:spPr>
        <p:txBody>
          <a:bodyPr anchor="b">
            <a:normAutofit fontScale="90000"/>
          </a:bodyPr>
          <a:lstStyle/>
          <a:p>
            <a:r>
              <a:rPr lang="en-GB" sz="7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Skills I needed to learn</a:t>
            </a:r>
            <a:br>
              <a:rPr lang="en-GB" sz="6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of these skills I learned on the go</a:t>
            </a:r>
            <a:endParaRPr lang="en-GB" sz="64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6762AE-BB6B-6EEE-0A8D-3AEA90684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26" y="12703995"/>
            <a:ext cx="2996058" cy="7337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C44698-F020-2C9C-1C7A-1AB64028B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5613" y="12941407"/>
            <a:ext cx="4416508" cy="49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6718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9826AC-76E8-9E03-EB94-B964D3595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76150357-D5AC-5F32-3C53-CB76307F5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2"/>
            <a:ext cx="2438339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3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A0EA277-5BE8-39FE-9B06-4E10BEF3C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8" y="0"/>
            <a:ext cx="24383390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1600" kern="1200">
              <a:solidFill>
                <a:prstClr val="white"/>
              </a:solidFill>
              <a:latin typeface="Aptos" panose="02110004020202020204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8000944-C33C-921E-DBAA-BB35418A4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35858" y="1"/>
            <a:ext cx="8649730" cy="528229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2F3BF0D-DF10-DF08-15AE-7634440A9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B61D558-1C47-2409-F532-8699BBDAB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2E68CD7-CD44-B0BA-4D45-8EB4835C4B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0CC4064-2BB3-D1E9-7229-BF24CE4EAC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747C12A-45B7-5FB8-5A8C-33954BE73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14" y="822263"/>
            <a:ext cx="12356422" cy="118817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25D91F-16E9-420C-79D9-7675BEA902F3}"/>
              </a:ext>
            </a:extLst>
          </p:cNvPr>
          <p:cNvSpPr txBox="1"/>
          <p:nvPr/>
        </p:nvSpPr>
        <p:spPr>
          <a:xfrm>
            <a:off x="12845718" y="6459236"/>
            <a:ext cx="106932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young-onset dementia diagnoses removed – study specific</a:t>
            </a:r>
          </a:p>
          <a:p>
            <a:pPr defTabSz="1828800">
              <a:buClrTx/>
            </a:pPr>
            <a:endParaRPr lang="en-GB" sz="2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Need to know the dementia type for each diagnosis code (consult with a healthcare professional to confirm appropriate diagnoses)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2C5447-3B97-3B1B-4EAC-3368CB9C00D5}"/>
              </a:ext>
            </a:extLst>
          </p:cNvPr>
          <p:cNvSpPr txBox="1"/>
          <p:nvPr/>
        </p:nvSpPr>
        <p:spPr>
          <a:xfrm>
            <a:off x="7872272" y="83598"/>
            <a:ext cx="7903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>
              <a:buClrTx/>
            </a:pPr>
            <a:r>
              <a:rPr lang="en-GB" sz="36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*Code list of dementia diagnoses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49A9C3-D80F-EA30-B19E-188F3599F3CE}"/>
              </a:ext>
            </a:extLst>
          </p:cNvPr>
          <p:cNvSpPr txBox="1"/>
          <p:nvPr/>
        </p:nvSpPr>
        <p:spPr>
          <a:xfrm>
            <a:off x="13197251" y="11267502"/>
            <a:ext cx="8613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>
              <a:buClrTx/>
            </a:pPr>
            <a:r>
              <a:rPr lang="en-GB" sz="2400" i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Published code lists for clinical diagnoses available on Healthdata Gateway UK Phenotype Library website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2AE88C-16A4-07F6-6416-C2A96D5C8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76" y="12797237"/>
            <a:ext cx="2996058" cy="7337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A0BA53-226B-8797-9425-9A75573EED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15613" y="12941407"/>
            <a:ext cx="4416508" cy="49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810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955F42-8008-41A2-2476-B8A7DC21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4659F722-E076-7050-60D0-2200F35280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2"/>
            <a:ext cx="2438339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3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BD8F9CF-833A-6C76-26D0-34BB0895A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8" y="0"/>
            <a:ext cx="24383390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1600" kern="1200">
              <a:solidFill>
                <a:prstClr val="white"/>
              </a:solidFill>
              <a:latin typeface="Aptos" panose="02110004020202020204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FA771B5-A28C-02BD-9A40-1B438355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35858" y="1"/>
            <a:ext cx="8649730" cy="528229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378E00B-46D2-63A7-FD18-F8E8A710D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2532672-1614-4775-BC53-350C9EE5F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65B6D45-A204-EFB1-0A10-5413EBEEC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8362FD1-44D2-703C-E6BC-BF40D6AC42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B0974B0-0D9E-75AE-7CC2-5161CDC94042}"/>
              </a:ext>
            </a:extLst>
          </p:cNvPr>
          <p:cNvSpPr txBox="1"/>
          <p:nvPr/>
        </p:nvSpPr>
        <p:spPr>
          <a:xfrm>
            <a:off x="-259893" y="3320503"/>
            <a:ext cx="466942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828800">
              <a:buClrTx/>
            </a:pPr>
            <a:r>
              <a:rPr lang="en-GB" sz="36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🧑‍🏫</a:t>
            </a:r>
          </a:p>
          <a:p>
            <a:pPr algn="ctr" defTabSz="1828800">
              <a:buClrTx/>
            </a:pPr>
            <a:r>
              <a:rPr lang="en-GB" sz="28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Guidance</a:t>
            </a:r>
            <a:endParaRPr lang="en-GB" sz="2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Understanding CPRD structure</a:t>
            </a:r>
          </a:p>
          <a:p>
            <a:pPr algn="ctr" defTabSz="1828800">
              <a:buClrTx/>
            </a:pPr>
            <a:endParaRPr lang="en-GB" sz="2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Examples from previous studies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6B8BDCC-3A3E-96D9-EEFF-79355A937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000" y="873601"/>
            <a:ext cx="13287170" cy="1290918"/>
          </a:xfrm>
        </p:spPr>
        <p:txBody>
          <a:bodyPr anchor="b">
            <a:normAutofit fontScale="90000"/>
          </a:bodyPr>
          <a:lstStyle/>
          <a:p>
            <a:r>
              <a:rPr lang="en-GB" sz="6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guidance to independence</a:t>
            </a:r>
            <a:br>
              <a:rPr lang="en-GB" sz="6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from Dr Imogen Rogers</a:t>
            </a:r>
            <a:endParaRPr lang="en-GB" sz="64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776228-62BF-E6EC-BDB5-38D98D7128AF}"/>
              </a:ext>
            </a:extLst>
          </p:cNvPr>
          <p:cNvSpPr txBox="1"/>
          <p:nvPr/>
        </p:nvSpPr>
        <p:spPr>
          <a:xfrm>
            <a:off x="4280402" y="3561616"/>
            <a:ext cx="44751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828800">
              <a:buClrTx/>
            </a:pPr>
            <a:r>
              <a:rPr lang="en-GB" sz="36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💻</a:t>
            </a:r>
          </a:p>
          <a:p>
            <a:pPr algn="ctr" defTabSz="1828800">
              <a:buClrTx/>
            </a:pPr>
            <a:r>
              <a:rPr lang="en-GB" sz="28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 own attempts</a:t>
            </a:r>
            <a:endParaRPr lang="en-GB" sz="2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Writing my own code, repeating processes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CF2643-E96F-9B6D-7F00-1DF3668BC72E}"/>
              </a:ext>
            </a:extLst>
          </p:cNvPr>
          <p:cNvSpPr txBox="1"/>
          <p:nvPr/>
        </p:nvSpPr>
        <p:spPr>
          <a:xfrm>
            <a:off x="8972674" y="3255330"/>
            <a:ext cx="447518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828800">
              <a:buClrTx/>
            </a:pPr>
            <a:r>
              <a:rPr lang="en-GB" sz="36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❌</a:t>
            </a:r>
          </a:p>
          <a:p>
            <a:pPr algn="ctr" defTabSz="1828800">
              <a:buClrTx/>
            </a:pPr>
            <a:r>
              <a:rPr lang="en-GB" sz="28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Things going wrong</a:t>
            </a:r>
          </a:p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Error codes / odd results</a:t>
            </a:r>
          </a:p>
          <a:p>
            <a:pPr algn="ctr" defTabSz="1828800">
              <a:buClrTx/>
            </a:pPr>
            <a:endParaRPr lang="en-GB" sz="2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Breaking down the problem</a:t>
            </a:r>
          </a:p>
          <a:p>
            <a:pPr algn="ctr" defTabSz="1828800">
              <a:buClrTx/>
            </a:pPr>
            <a:endParaRPr lang="en-GB" sz="2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Documentation, asking for help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83FC5B-DA85-CBED-1A18-EB3ED628999B}"/>
              </a:ext>
            </a:extLst>
          </p:cNvPr>
          <p:cNvSpPr txBox="1"/>
          <p:nvPr/>
        </p:nvSpPr>
        <p:spPr>
          <a:xfrm>
            <a:off x="13854169" y="3255330"/>
            <a:ext cx="479301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828800">
              <a:buClrTx/>
            </a:pPr>
            <a:r>
              <a:rPr lang="en-GB" sz="36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🔎</a:t>
            </a:r>
          </a:p>
          <a:p>
            <a:pPr algn="ctr" defTabSz="1828800">
              <a:buClrTx/>
            </a:pPr>
            <a:r>
              <a:rPr lang="en-GB" sz="28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Troubleshooting</a:t>
            </a:r>
          </a:p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 possible reasons, understand, fix, re-run code</a:t>
            </a:r>
          </a:p>
          <a:p>
            <a:pPr algn="ctr" defTabSz="1828800">
              <a:buClrTx/>
            </a:pPr>
            <a:endParaRPr lang="en-GB" sz="2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1828800">
              <a:buClrTx/>
            </a:pPr>
            <a:endParaRPr lang="en-GB" sz="2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Less reliance on reassurance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4917C2-6C6C-51A3-EF6C-A44545767549}"/>
              </a:ext>
            </a:extLst>
          </p:cNvPr>
          <p:cNvSpPr txBox="1"/>
          <p:nvPr/>
        </p:nvSpPr>
        <p:spPr>
          <a:xfrm>
            <a:off x="18835314" y="3320503"/>
            <a:ext cx="523122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828800">
              <a:buClrTx/>
            </a:pPr>
            <a:r>
              <a:rPr lang="en-GB" sz="36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💡</a:t>
            </a:r>
          </a:p>
          <a:p>
            <a:pPr algn="ctr" defTabSz="1828800">
              <a:buClrTx/>
            </a:pPr>
            <a:r>
              <a:rPr lang="en-GB" sz="28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Confidence &amp; independence</a:t>
            </a:r>
            <a:endParaRPr lang="en-GB" sz="2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Knowing how to address a problem </a:t>
            </a:r>
          </a:p>
          <a:p>
            <a:pPr algn="ctr" defTabSz="1828800">
              <a:buClrTx/>
            </a:pPr>
            <a:endParaRPr lang="en-GB" sz="2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1828800">
              <a:buClrTx/>
            </a:pPr>
            <a:endParaRPr lang="en-GB" sz="2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Navigating CPRD more independently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FDB1A3E-FC8F-4F3B-C196-7711D2205D76}"/>
              </a:ext>
            </a:extLst>
          </p:cNvPr>
          <p:cNvCxnSpPr>
            <a:cxnSpLocks/>
          </p:cNvCxnSpPr>
          <p:nvPr/>
        </p:nvCxnSpPr>
        <p:spPr>
          <a:xfrm>
            <a:off x="2129710" y="9042262"/>
            <a:ext cx="9811766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B15FB0B-CD67-BC66-EE0B-3F41D45744C8}"/>
              </a:ext>
            </a:extLst>
          </p:cNvPr>
          <p:cNvCxnSpPr>
            <a:cxnSpLocks/>
          </p:cNvCxnSpPr>
          <p:nvPr/>
        </p:nvCxnSpPr>
        <p:spPr>
          <a:xfrm>
            <a:off x="11748938" y="9036424"/>
            <a:ext cx="9701986" cy="0"/>
          </a:xfrm>
          <a:prstGeom prst="straightConnector1">
            <a:avLst/>
          </a:prstGeom>
          <a:ln>
            <a:solidFill>
              <a:schemeClr val="accent1"/>
            </a:solidFill>
            <a:prstDash val="dashDot"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FE5E46A-634A-AB20-5E4A-2B2D8C122A06}"/>
              </a:ext>
            </a:extLst>
          </p:cNvPr>
          <p:cNvSpPr txBox="1"/>
          <p:nvPr/>
        </p:nvSpPr>
        <p:spPr>
          <a:xfrm>
            <a:off x="1866475" y="8211494"/>
            <a:ext cx="4408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>
              <a:buClrTx/>
            </a:pPr>
            <a:r>
              <a:rPr lang="en-GB" sz="3200" b="1" kern="1200" dirty="0">
                <a:solidFill>
                  <a:srgbClr val="0E28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Imogen’s support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0FD5776-15C0-21C1-EEB3-503AE6B17313}"/>
              </a:ext>
            </a:extLst>
          </p:cNvPr>
          <p:cNvCxnSpPr>
            <a:cxnSpLocks/>
          </p:cNvCxnSpPr>
          <p:nvPr/>
        </p:nvCxnSpPr>
        <p:spPr>
          <a:xfrm>
            <a:off x="13022643" y="10986262"/>
            <a:ext cx="8428280" cy="0"/>
          </a:xfrm>
          <a:prstGeom prst="straightConnector1">
            <a:avLst/>
          </a:prstGeom>
          <a:ln>
            <a:solidFill>
              <a:schemeClr val="accent5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965FD70-E97B-625D-8E3E-D38DAA312A96}"/>
              </a:ext>
            </a:extLst>
          </p:cNvPr>
          <p:cNvCxnSpPr>
            <a:cxnSpLocks/>
          </p:cNvCxnSpPr>
          <p:nvPr/>
        </p:nvCxnSpPr>
        <p:spPr>
          <a:xfrm>
            <a:off x="2184602" y="10986262"/>
            <a:ext cx="10838042" cy="0"/>
          </a:xfrm>
          <a:prstGeom prst="straightConnector1">
            <a:avLst/>
          </a:prstGeom>
          <a:ln>
            <a:solidFill>
              <a:schemeClr val="accent5"/>
            </a:solidFill>
            <a:prstDash val="dashDot"/>
            <a:tailEnd type="non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9E57140-4245-5EE4-092D-735A6F6A5320}"/>
              </a:ext>
            </a:extLst>
          </p:cNvPr>
          <p:cNvSpPr txBox="1"/>
          <p:nvPr/>
        </p:nvSpPr>
        <p:spPr>
          <a:xfrm>
            <a:off x="1866475" y="10192410"/>
            <a:ext cx="4408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>
              <a:buClrTx/>
            </a:pPr>
            <a:r>
              <a:rPr lang="en-GB" sz="3200" b="1" kern="1200" dirty="0">
                <a:solidFill>
                  <a:srgbClr val="A02B93">
                    <a:lumMod val="75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 independence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DCB6BE2-020A-8C02-5B50-929CB8BD2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26" y="12703995"/>
            <a:ext cx="2996058" cy="73373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EF5A1E5-DDE8-E89F-F10F-75212ED2C0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5613" y="12941407"/>
            <a:ext cx="4416508" cy="49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1464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FA3C7DEA-BCC2-4295-8850-147993296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2"/>
            <a:ext cx="2438339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3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289949D-B9F6-468A-86FE-2694DC5AE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8" y="0"/>
            <a:ext cx="24383390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1600" kern="1200">
              <a:solidFill>
                <a:prstClr val="white"/>
              </a:solidFill>
              <a:latin typeface="Aptos" panose="02110004020202020204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4DF0958-0C87-4C28-9554-2FADC788C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35858" y="1"/>
            <a:ext cx="8649730" cy="528229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EC53B48-7B73-49D1-A6FD-9DBF5141E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DEDDC41-2C98-4AF1-A0EA-AEEC34827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2208F20-F93C-4530-8370-FC7818BAB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52F51E0-B50B-43EA-B6AC-C16BD29C3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1EB965A3-537D-A855-7226-2AE4B8232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81" y="561700"/>
            <a:ext cx="12463332" cy="1421460"/>
          </a:xfrm>
        </p:spPr>
        <p:txBody>
          <a:bodyPr anchor="b">
            <a:normAutofit fontScale="90000"/>
          </a:bodyPr>
          <a:lstStyle/>
          <a:p>
            <a:r>
              <a:rPr lang="en-GB" sz="6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key challenge with CPRD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65B8AB-5826-3B9B-DBB8-19B659E62533}"/>
              </a:ext>
            </a:extLst>
          </p:cNvPr>
          <p:cNvSpPr txBox="1"/>
          <p:nvPr/>
        </p:nvSpPr>
        <p:spPr>
          <a:xfrm>
            <a:off x="437698" y="3246188"/>
            <a:ext cx="175227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32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Developing accurate algorithms for desired variables</a:t>
            </a: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endParaRPr lang="en-GB" sz="32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485900" lvl="1" indent="-571500" defTabSz="1828800">
              <a:buClrTx/>
              <a:buFont typeface="Courier New" panose="02070309020205020404" pitchFamily="49" charset="0"/>
              <a:buChar char="o"/>
            </a:pPr>
            <a:r>
              <a:rPr lang="en-GB" sz="3200" kern="1200" dirty="0">
                <a:solidFill>
                  <a:srgbClr val="0E28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Clinical coding systems not originally designed for research purposes       multiple steps required to collect the correct data in the correct timeframe to develop a variable</a:t>
            </a:r>
          </a:p>
          <a:p>
            <a:pPr marL="914400" lvl="1" defTabSz="1828800">
              <a:buClrTx/>
            </a:pPr>
            <a:r>
              <a:rPr lang="en-GB" sz="3200" kern="1200" dirty="0">
                <a:solidFill>
                  <a:srgbClr val="0E28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485900" lvl="1" indent="-571500" defTabSz="1828800">
              <a:buClrTx/>
              <a:buFont typeface="Courier New" panose="02070309020205020404" pitchFamily="49" charset="0"/>
              <a:buChar char="o"/>
            </a:pPr>
            <a:endParaRPr lang="en-GB" sz="3200" kern="1200" dirty="0">
              <a:solidFill>
                <a:srgbClr val="0E284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485900" lvl="1" indent="-571500" defTabSz="1828800">
              <a:buClrTx/>
              <a:buFont typeface="Courier New" panose="02070309020205020404" pitchFamily="49" charset="0"/>
              <a:buChar char="o"/>
            </a:pPr>
            <a:r>
              <a:rPr lang="en-GB" sz="3200" kern="1200" dirty="0">
                <a:solidFill>
                  <a:srgbClr val="0E28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E.g. </a:t>
            </a:r>
            <a:r>
              <a:rPr lang="en-GB" sz="3200" b="1" i="1" kern="1200" dirty="0">
                <a:solidFill>
                  <a:srgbClr val="0E28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Polypharmacy</a:t>
            </a:r>
            <a:r>
              <a:rPr lang="en-GB" sz="3200" kern="1200" dirty="0">
                <a:solidFill>
                  <a:srgbClr val="0E28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presence of 5 or more medication codes in any 90-day window between dementia diagnosis date and index hospital admission date </a:t>
            </a:r>
          </a:p>
          <a:p>
            <a:pPr marL="914400" lvl="1" defTabSz="1828800">
              <a:buClrTx/>
            </a:pPr>
            <a:r>
              <a:rPr lang="en-GB" sz="3200" i="1" kern="1200" dirty="0">
                <a:solidFill>
                  <a:srgbClr val="0E28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lang="en-GB" sz="3200" i="1" kern="1200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(not a readily available variable)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78087D6-C717-5464-C637-8C8F2E8F0ACE}"/>
              </a:ext>
            </a:extLst>
          </p:cNvPr>
          <p:cNvCxnSpPr/>
          <p:nvPr/>
        </p:nvCxnSpPr>
        <p:spPr>
          <a:xfrm>
            <a:off x="14644919" y="4597504"/>
            <a:ext cx="4937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0FA43EF-A86F-7205-27BC-C96255BA7163}"/>
              </a:ext>
            </a:extLst>
          </p:cNvPr>
          <p:cNvSpPr/>
          <p:nvPr/>
        </p:nvSpPr>
        <p:spPr>
          <a:xfrm>
            <a:off x="5546194" y="8633420"/>
            <a:ext cx="12706818" cy="31806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helped: </a:t>
            </a: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Developing other (less complex) variables with timeframes required to build knowledge and confidence in </a:t>
            </a:r>
            <a:r>
              <a:rPr lang="en-GB" sz="2800" i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availability and coding</a:t>
            </a: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Trial and error with desired variable</a:t>
            </a: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Published studies which used CPRD data</a:t>
            </a: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Reviewing problem areas with Dr Imogen Rogers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FA8FF84-EDA6-2BB9-1699-7869F7B48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26" y="12703995"/>
            <a:ext cx="2996058" cy="73373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05912D0-4536-3CF8-2D83-DB028CE6B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5613" y="12941407"/>
            <a:ext cx="4416508" cy="49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688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831CFD-4019-E8B8-6F5D-14771AF41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0167F66C-649E-48F9-2CED-E67357085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2"/>
            <a:ext cx="2438339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3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8903D8A-FB6B-18C2-D8AC-D8ACB8899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8" y="0"/>
            <a:ext cx="24383390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1600" kern="1200">
              <a:solidFill>
                <a:prstClr val="white"/>
              </a:solidFill>
              <a:latin typeface="Aptos" panose="02110004020202020204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3CD5CC4-3B0A-8169-DA17-F0C65E064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35858" y="1"/>
            <a:ext cx="8649730" cy="528229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58BAFF7-D9F3-4251-7285-B5990E509A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A6ACF4F-443F-4D11-028C-0D83890898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325D721-66A4-D830-F6AF-110E4259E1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918766B-F3A2-9CF1-BBFE-5CFA5D314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4F206872-30FA-81E5-3EFA-5C33904AB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889" y="956430"/>
            <a:ext cx="12463332" cy="1421460"/>
          </a:xfrm>
        </p:spPr>
        <p:txBody>
          <a:bodyPr anchor="b">
            <a:normAutofit/>
          </a:bodyPr>
          <a:lstStyle/>
          <a:p>
            <a:r>
              <a:rPr lang="en-GB" sz="6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became manageable</a:t>
            </a:r>
            <a:br>
              <a:rPr lang="en-GB" sz="6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Developing familiarity with the data</a:t>
            </a:r>
            <a:endParaRPr lang="en-GB" sz="64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68BE20-83CE-6707-D479-D613A85125D8}"/>
              </a:ext>
            </a:extLst>
          </p:cNvPr>
          <p:cNvSpPr txBox="1"/>
          <p:nvPr/>
        </p:nvSpPr>
        <p:spPr>
          <a:xfrm>
            <a:off x="706889" y="3535359"/>
            <a:ext cx="1923897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32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Creating variables – was able to later revise code independently when required</a:t>
            </a: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endParaRPr lang="en-GB" sz="32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32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Running analyses</a:t>
            </a: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endParaRPr lang="en-GB" sz="32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32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Checking patient numbers at each stage, considering potential reasons for change</a:t>
            </a:r>
          </a:p>
          <a:p>
            <a:pPr marL="2400300" lvl="2" indent="-571500" defTabSz="1828800">
              <a:buClrTx/>
              <a:buFont typeface="Courier New" panose="02070309020205020404" pitchFamily="49" charset="0"/>
              <a:buChar char="o"/>
            </a:pPr>
            <a:r>
              <a:rPr lang="en-GB" sz="32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E.g. suddenly lost 1000’s of patients       Missingness in variables? 					     		     Filtering code correct in subgroup analysis?</a:t>
            </a:r>
          </a:p>
          <a:p>
            <a:pPr marL="2400300" lvl="2" indent="-571500" defTabSz="1828800">
              <a:buClrTx/>
              <a:buFont typeface="Courier New" panose="02070309020205020404" pitchFamily="49" charset="0"/>
              <a:buChar char="o"/>
            </a:pPr>
            <a:endParaRPr lang="en-GB" sz="32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400300" lvl="2" indent="-571500" defTabSz="1828800">
              <a:buClrTx/>
              <a:buFont typeface="Courier New" panose="02070309020205020404" pitchFamily="49" charset="0"/>
              <a:buChar char="o"/>
            </a:pPr>
            <a:endParaRPr lang="en-GB" sz="32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defTabSz="1828800">
              <a:buClrTx/>
              <a:buFont typeface="Arial" panose="020B0604020202020204" pitchFamily="34" charset="0"/>
              <a:buChar char="•"/>
            </a:pPr>
            <a:r>
              <a:rPr lang="en-GB" sz="32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Translating numerical output from real-world healthcare data into meaningful findings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3A6E10C-27D0-4176-5BFE-36A6597590B2}"/>
              </a:ext>
            </a:extLst>
          </p:cNvPr>
          <p:cNvCxnSpPr/>
          <p:nvPr/>
        </p:nvCxnSpPr>
        <p:spPr>
          <a:xfrm>
            <a:off x="9877107" y="6309360"/>
            <a:ext cx="58521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962C27E5-36A8-2AB5-E554-43D67B349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26" y="12703995"/>
            <a:ext cx="2996058" cy="7337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243024-0B39-5F62-3ACE-BD314AE32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5613" y="12941407"/>
            <a:ext cx="4416508" cy="49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4199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51882F-1DA8-C6BA-2ED0-C3F5FEC99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8D532D34-7FD5-4245-C1AB-45BE94A6F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2"/>
            <a:ext cx="2438339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3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5F12124-0C1B-63E6-79F7-D3450451B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8" y="0"/>
            <a:ext cx="24383390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1600" kern="1200">
              <a:solidFill>
                <a:prstClr val="white"/>
              </a:solidFill>
              <a:latin typeface="Aptos" panose="02110004020202020204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56B386C-3A3B-ACED-B374-B90A0638F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35858" y="1"/>
            <a:ext cx="8649730" cy="528229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EDF75B9-41E8-53C0-A540-26B126E31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9785AD3-1688-2B40-C979-00BEF0740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1262C7C-C5A9-0F1A-4383-54D6F617B6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CF74715-0C0E-CE9B-E509-402F83F98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2FD43543-8AB4-59F0-1531-44D3153C7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1615" y="5719140"/>
            <a:ext cx="12463332" cy="1421460"/>
          </a:xfrm>
        </p:spPr>
        <p:txBody>
          <a:bodyPr anchor="b">
            <a:normAutofit fontScale="90000"/>
          </a:bodyPr>
          <a:lstStyle/>
          <a:p>
            <a:r>
              <a:rPr lang="en-GB" sz="6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to know before using CPRD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E6B8422-4A9B-9D6C-FE08-C1D674E68335}"/>
              </a:ext>
            </a:extLst>
          </p:cNvPr>
          <p:cNvSpPr/>
          <p:nvPr/>
        </p:nvSpPr>
        <p:spPr>
          <a:xfrm>
            <a:off x="1438827" y="2298761"/>
            <a:ext cx="5852160" cy="18990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your data before worrying about the analysis stage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3BDC1F6-C7FF-ED10-C911-58BF3DFE0AEF}"/>
              </a:ext>
            </a:extLst>
          </p:cNvPr>
          <p:cNvSpPr/>
          <p:nvPr/>
        </p:nvSpPr>
        <p:spPr>
          <a:xfrm>
            <a:off x="2057031" y="9478791"/>
            <a:ext cx="5852160" cy="18990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checking your patient numbers at each stage </a:t>
            </a:r>
            <a:r>
              <a:rPr lang="en-GB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(joining, filtering, excluding patients)</a:t>
            </a:r>
            <a:endParaRPr lang="en-GB" sz="28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3C09C2A-FCA4-A16B-8E1F-0C3ABDF04883}"/>
              </a:ext>
            </a:extLst>
          </p:cNvPr>
          <p:cNvSpPr/>
          <p:nvPr/>
        </p:nvSpPr>
        <p:spPr>
          <a:xfrm>
            <a:off x="15194393" y="2450161"/>
            <a:ext cx="5852160" cy="18990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 everything regularly</a:t>
            </a:r>
          </a:p>
          <a:p>
            <a:pPr algn="ctr" defTabSz="1828800">
              <a:buClrTx/>
            </a:pPr>
            <a:r>
              <a:rPr lang="en-GB" sz="24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(variable definitions, code backups, study decisions)</a:t>
            </a:r>
            <a:endParaRPr lang="en-GB" sz="22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1AF86EF-3226-0FAF-2C98-2A9C243F1F53}"/>
              </a:ext>
            </a:extLst>
          </p:cNvPr>
          <p:cNvSpPr/>
          <p:nvPr/>
        </p:nvSpPr>
        <p:spPr>
          <a:xfrm>
            <a:off x="15377272" y="9525409"/>
            <a:ext cx="6513958" cy="18990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>
              <a:buClrTx/>
            </a:pPr>
            <a:r>
              <a:rPr lang="en-GB" sz="28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real-world data is iterative and requires time</a:t>
            </a:r>
          </a:p>
          <a:p>
            <a:pPr algn="ctr" defTabSz="1828800">
              <a:buClrTx/>
            </a:pPr>
            <a:r>
              <a:rPr lang="en-GB" sz="2400" i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experience: 2 steps back, 1 step forward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7BBFBAA-5C2F-DFF7-25AD-A2E9AD36CB5C}"/>
              </a:ext>
            </a:extLst>
          </p:cNvPr>
          <p:cNvCxnSpPr/>
          <p:nvPr/>
        </p:nvCxnSpPr>
        <p:spPr>
          <a:xfrm flipH="1" flipV="1">
            <a:off x="6914451" y="4480560"/>
            <a:ext cx="1828800" cy="14996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EBB266C-B4A9-5952-7E88-AC710319596E}"/>
              </a:ext>
            </a:extLst>
          </p:cNvPr>
          <p:cNvCxnSpPr/>
          <p:nvPr/>
        </p:nvCxnSpPr>
        <p:spPr>
          <a:xfrm flipV="1">
            <a:off x="13388403" y="4349179"/>
            <a:ext cx="1481328" cy="15212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6085477-CFBC-02C9-EA04-13D57F6791B5}"/>
              </a:ext>
            </a:extLst>
          </p:cNvPr>
          <p:cNvCxnSpPr/>
          <p:nvPr/>
        </p:nvCxnSpPr>
        <p:spPr>
          <a:xfrm flipH="1">
            <a:off x="8121459" y="7845552"/>
            <a:ext cx="1243584" cy="14813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A8B7394-0616-0BF5-2855-D974E49F9797}"/>
              </a:ext>
            </a:extLst>
          </p:cNvPr>
          <p:cNvCxnSpPr/>
          <p:nvPr/>
        </p:nvCxnSpPr>
        <p:spPr>
          <a:xfrm>
            <a:off x="13095795" y="7817465"/>
            <a:ext cx="1773936" cy="15098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132BBE9-FA30-1A7B-48D8-08C409AA7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26" y="12703995"/>
            <a:ext cx="2996058" cy="73373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A4640A0-7060-100E-63E2-2561DD1F9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5613" y="12941407"/>
            <a:ext cx="4416508" cy="49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134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68B09-722E-231F-F924-E901636D3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73A25D70-4A55-4F72-B9C5-A69CDBF4D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2"/>
            <a:ext cx="2438339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3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4957100-6D8B-4161-9F2F-C0A949EC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8" y="0"/>
            <a:ext cx="24383390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1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BD8B065-EE51-4AE2-A94C-86249998F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0"/>
            <a:ext cx="24383390" cy="13716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>
              <a:buClrTx/>
            </a:pPr>
            <a:endParaRPr lang="en-US" sz="360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7CD463-A453-5A33-2325-3A18A86B18BC}"/>
              </a:ext>
            </a:extLst>
          </p:cNvPr>
          <p:cNvSpPr txBox="1"/>
          <p:nvPr/>
        </p:nvSpPr>
        <p:spPr>
          <a:xfrm>
            <a:off x="6745161" y="3482674"/>
            <a:ext cx="10897460" cy="4775836"/>
          </a:xfrm>
          <a:prstGeom prst="rect">
            <a:avLst/>
          </a:prstGeom>
        </p:spPr>
        <p:txBody>
          <a:bodyPr vert="horz" lIns="182880" tIns="91440" rIns="182880" bIns="91440" rtlCol="0" anchor="b">
            <a:normAutofit/>
          </a:bodyPr>
          <a:lstStyle/>
          <a:p>
            <a:pPr algn="ctr" defTabSz="18288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</a:pPr>
            <a:r>
              <a:rPr lang="en-US" sz="10400" kern="1200">
                <a:solidFill>
                  <a:srgbClr val="0E2841"/>
                </a:solidFill>
                <a:latin typeface="Aptos Display" panose="02110004020202020204"/>
                <a:ea typeface="+mn-ea"/>
                <a:cs typeface="+mn-cs"/>
              </a:rPr>
              <a:t>Thank you!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442785-D68C-2217-A5F4-12F8365FA035}"/>
              </a:ext>
            </a:extLst>
          </p:cNvPr>
          <p:cNvSpPr txBox="1"/>
          <p:nvPr/>
        </p:nvSpPr>
        <p:spPr>
          <a:xfrm>
            <a:off x="6743909" y="8401045"/>
            <a:ext cx="10899964" cy="1364158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/>
          <a:p>
            <a:pPr algn="ctr" defTabSz="1828800">
              <a:lnSpc>
                <a:spcPct val="90000"/>
              </a:lnSpc>
              <a:spcBef>
                <a:spcPts val="2000"/>
              </a:spcBef>
              <a:buClrTx/>
            </a:pPr>
            <a:r>
              <a:rPr lang="en-US" sz="4800" kern="1200">
                <a:solidFill>
                  <a:srgbClr val="0E2841"/>
                </a:solidFill>
                <a:latin typeface="Aptos" panose="02110004020202020204"/>
                <a:ea typeface="+mn-ea"/>
                <a:cs typeface="+mn-cs"/>
              </a:rPr>
              <a:t>Email: b.browne@bsms.ac.uk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8999293-B054-4B57-A26F-D04C2BB11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34872" y="-86672"/>
            <a:ext cx="10326094" cy="5314956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90" name="Freeform: Shape 65">
              <a:extLst>
                <a:ext uri="{FF2B5EF4-FFF2-40B4-BE49-F238E27FC236}">
                  <a16:creationId xmlns:a16="http://schemas.microsoft.com/office/drawing/2014/main" id="{5E505D8A-F41A-450D-A648-E77DF6B8D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91" name="Freeform: Shape 66">
              <a:extLst>
                <a:ext uri="{FF2B5EF4-FFF2-40B4-BE49-F238E27FC236}">
                  <a16:creationId xmlns:a16="http://schemas.microsoft.com/office/drawing/2014/main" id="{E2BD6DCE-6A81-4F34-9958-67B578EA1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92" name="Freeform: Shape 67">
              <a:extLst>
                <a:ext uri="{FF2B5EF4-FFF2-40B4-BE49-F238E27FC236}">
                  <a16:creationId xmlns:a16="http://schemas.microsoft.com/office/drawing/2014/main" id="{5C462BE8-CD72-48CF-8A7B-C716D2B99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93" name="Freeform: Shape 68">
              <a:extLst>
                <a:ext uri="{FF2B5EF4-FFF2-40B4-BE49-F238E27FC236}">
                  <a16:creationId xmlns:a16="http://schemas.microsoft.com/office/drawing/2014/main" id="{1C2CDB70-40F1-4D00-8F17-A532E732EB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61945C4-D997-42F3-B59A-984CF0066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18118137" y="8292621"/>
            <a:ext cx="6284800" cy="5433610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95" name="Freeform: Shape 71">
              <a:extLst>
                <a:ext uri="{FF2B5EF4-FFF2-40B4-BE49-F238E27FC236}">
                  <a16:creationId xmlns:a16="http://schemas.microsoft.com/office/drawing/2014/main" id="{4651FE4A-9487-43BE-A388-13453574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44B0EF3-9992-4B95-8A43-6206B3FC3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96" name="Freeform: Shape 73">
              <a:extLst>
                <a:ext uri="{FF2B5EF4-FFF2-40B4-BE49-F238E27FC236}">
                  <a16:creationId xmlns:a16="http://schemas.microsoft.com/office/drawing/2014/main" id="{041B1C1F-C2FE-4C47-9D74-ADB9B53F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1828800">
                <a:buClrTx/>
              </a:pPr>
              <a:endParaRPr lang="en-US" sz="1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97" name="Freeform: Shape 74">
              <a:extLst>
                <a:ext uri="{FF2B5EF4-FFF2-40B4-BE49-F238E27FC236}">
                  <a16:creationId xmlns:a16="http://schemas.microsoft.com/office/drawing/2014/main" id="{1048177B-A49E-4E24-9007-07A0EDD6A2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>
                <a:buClrTx/>
              </a:pPr>
              <a:endParaRPr lang="en-US" sz="3600" kern="1200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6DC0AC7-BC56-6B9D-26D8-F9AD7F5224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9226" y="12705238"/>
            <a:ext cx="2996058" cy="7312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2D749E-9F09-EEE2-5BB5-BD00D53CE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715613" y="12941406"/>
            <a:ext cx="4416508" cy="49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365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7"/>
          <p:cNvSpPr txBox="1">
            <a:spLocks noGrp="1"/>
          </p:cNvSpPr>
          <p:nvPr>
            <p:ph type="title"/>
          </p:nvPr>
        </p:nvSpPr>
        <p:spPr>
          <a:xfrm>
            <a:off x="1015300" y="946375"/>
            <a:ext cx="11178000" cy="198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Final messages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1" name="Google Shape;241;p27"/>
          <p:cNvSpPr txBox="1">
            <a:spLocks noGrp="1"/>
          </p:cNvSpPr>
          <p:nvPr>
            <p:ph type="sldNum" idx="12"/>
          </p:nvPr>
        </p:nvSpPr>
        <p:spPr>
          <a:xfrm>
            <a:off x="21576247" y="12817300"/>
            <a:ext cx="17949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  <p:sp>
        <p:nvSpPr>
          <p:cNvPr id="242" name="Google Shape;242;p27"/>
          <p:cNvSpPr txBox="1">
            <a:spLocks noGrp="1"/>
          </p:cNvSpPr>
          <p:nvPr>
            <p:ph type="subTitle" idx="1"/>
          </p:nvPr>
        </p:nvSpPr>
        <p:spPr>
          <a:xfrm>
            <a:off x="1015275" y="3516350"/>
            <a:ext cx="11178000" cy="43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3" name="Google Shape;243;p27"/>
          <p:cNvSpPr txBox="1">
            <a:spLocks noGrp="1"/>
          </p:cNvSpPr>
          <p:nvPr>
            <p:ph type="body" idx="2"/>
          </p:nvPr>
        </p:nvSpPr>
        <p:spPr>
          <a:xfrm>
            <a:off x="1015275" y="4265225"/>
            <a:ext cx="10628085" cy="7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GB" dirty="0"/>
              <a:t>Many resources available on the ARC KSS Data Science Hub</a:t>
            </a:r>
          </a:p>
          <a:p>
            <a:pPr lvl="2"/>
            <a:r>
              <a:rPr lang="en-GB" dirty="0">
                <a:hlinkClick r:id="rId3"/>
              </a:rPr>
              <a:t>ARC KSS Data Science Hub – BSMS</a:t>
            </a:r>
            <a:r>
              <a:rPr lang="en-GB" dirty="0"/>
              <a:t> </a:t>
            </a:r>
          </a:p>
          <a:p>
            <a:pPr lvl="2"/>
            <a:r>
              <a:rPr lang="en-GB" dirty="0"/>
              <a:t>Information on how to access data sets, links to courses, code list preparation and code lists, guide to data preparation</a:t>
            </a:r>
          </a:p>
          <a:p>
            <a:r>
              <a:rPr lang="en-GB" dirty="0"/>
              <a:t>Part of our role is to support capacity building so please get in touch</a:t>
            </a:r>
          </a:p>
          <a:p>
            <a:pPr marL="0" lvl="0" indent="0" algn="l" rtl="0">
              <a:spcBef>
                <a:spcPts val="2000"/>
              </a:spcBef>
              <a:spcAft>
                <a:spcPts val="2000"/>
              </a:spcAft>
              <a:buNone/>
            </a:pPr>
            <a:endParaRPr dirty="0"/>
          </a:p>
        </p:txBody>
      </p:sp>
      <p:sp>
        <p:nvSpPr>
          <p:cNvPr id="245" name="Google Shape;245;p27"/>
          <p:cNvSpPr>
            <a:spLocks noGrp="1"/>
          </p:cNvSpPr>
          <p:nvPr>
            <p:ph type="pic" idx="4"/>
          </p:nvPr>
        </p:nvSpPr>
        <p:spPr>
          <a:xfrm>
            <a:off x="12193275" y="2631112"/>
            <a:ext cx="11667231" cy="8453776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Google Shape;252;p28">
            <a:extLst>
              <a:ext uri="{FF2B5EF4-FFF2-40B4-BE49-F238E27FC236}">
                <a16:creationId xmlns:a16="http://schemas.microsoft.com/office/drawing/2014/main" id="{EB1D4420-3181-A5FB-D0B4-2EA5EAF5C7E0}"/>
              </a:ext>
            </a:extLst>
          </p:cNvPr>
          <p:cNvSpPr txBox="1">
            <a:spLocks/>
          </p:cNvSpPr>
          <p:nvPr/>
        </p:nvSpPr>
        <p:spPr>
          <a:xfrm>
            <a:off x="2304225" y="12817302"/>
            <a:ext cx="83061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nclusive Sans"/>
                <a:ea typeface="Inclusive Sans"/>
                <a:cs typeface="Inclusive Sans"/>
                <a:sym typeface="Inclusiv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Presentation title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4C9F88-F820-AF79-ECBE-1F5F6A0190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3275" y="2631112"/>
            <a:ext cx="11667231" cy="75596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IHR">
  <a:themeElements>
    <a:clrScheme name="NIHR 1">
      <a:dk1>
        <a:srgbClr val="1C285E"/>
      </a:dk1>
      <a:lt1>
        <a:srgbClr val="FFFFFF"/>
      </a:lt1>
      <a:dk2>
        <a:srgbClr val="FFD1E0"/>
      </a:dk2>
      <a:lt2>
        <a:srgbClr val="C3C5FF"/>
      </a:lt2>
      <a:accent1>
        <a:srgbClr val="FC5D5D"/>
      </a:accent1>
      <a:accent2>
        <a:srgbClr val="FAF3EB"/>
      </a:accent2>
      <a:accent3>
        <a:srgbClr val="C7E9FF"/>
      </a:accent3>
      <a:accent4>
        <a:srgbClr val="C5DCE5"/>
      </a:accent4>
      <a:accent5>
        <a:srgbClr val="804055"/>
      </a:accent5>
      <a:accent6>
        <a:srgbClr val="3C3C3C"/>
      </a:accent6>
      <a:hlink>
        <a:srgbClr val="0A5766"/>
      </a:hlink>
      <a:folHlink>
        <a:srgbClr val="3E439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74CA1B846915439C214A7C057C6A68" ma:contentTypeVersion="15" ma:contentTypeDescription="Create a new document." ma:contentTypeScope="" ma:versionID="a5c435c38cd9e6da22957a80749da602">
  <xsd:schema xmlns:xsd="http://www.w3.org/2001/XMLSchema" xmlns:xs="http://www.w3.org/2001/XMLSchema" xmlns:p="http://schemas.microsoft.com/office/2006/metadata/properties" xmlns:ns1="http://schemas.microsoft.com/sharepoint/v3" xmlns:ns2="6afedc07-2ff7-4772-883c-b65fafeedc39" xmlns:ns3="9e8932a4-846b-4f82-81ad-ad66315c0e4d" targetNamespace="http://schemas.microsoft.com/office/2006/metadata/properties" ma:root="true" ma:fieldsID="e804436e38ac1c13e4ddfbcb56e84900" ns1:_="" ns2:_="" ns3:_="">
    <xsd:import namespace="http://schemas.microsoft.com/sharepoint/v3"/>
    <xsd:import namespace="6afedc07-2ff7-4772-883c-b65fafeedc39"/>
    <xsd:import namespace="9e8932a4-846b-4f82-81ad-ad66315c0e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edc07-2ff7-4772-883c-b65fafeedc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932a4-846b-4f82-81ad-ad66315c0e4d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567d2ed-5bde-4cf0-9d89-d704f0d5ef89}" ma:internalName="TaxCatchAll" ma:showField="CatchAllData" ma:web="9e8932a4-846b-4f82-81ad-ad66315c0e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afedc07-2ff7-4772-883c-b65fafeedc39">
      <Terms xmlns="http://schemas.microsoft.com/office/infopath/2007/PartnerControls"/>
    </lcf76f155ced4ddcb4097134ff3c332f>
    <_ip_UnifiedCompliancePolicyUIAction xmlns="http://schemas.microsoft.com/sharepoint/v3" xsi:nil="true"/>
    <TaxCatchAll xmlns="9e8932a4-846b-4f82-81ad-ad66315c0e4d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D1B058C-FF86-4579-B5AB-E2C204A5F7B2}"/>
</file>

<file path=customXml/itemProps2.xml><?xml version="1.0" encoding="utf-8"?>
<ds:datastoreItem xmlns:ds="http://schemas.openxmlformats.org/officeDocument/2006/customXml" ds:itemID="{68C80E6D-D398-4CE0-A913-1623FE7B80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890B19-DF89-4BA7-87F0-4B0DA5964512}">
  <ds:schemaRefs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16121418-9be9-44a5-a5d5-2e4f0d01b89c"/>
    <ds:schemaRef ds:uri="http://schemas.microsoft.com/office/infopath/2007/PartnerControls"/>
    <ds:schemaRef ds:uri="b312ba14-a2fe-46e3-9ae6-7ad20853ac76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2574</TotalTime>
  <Words>2487</Words>
  <Application>Microsoft Office PowerPoint</Application>
  <PresentationFormat>Custom</PresentationFormat>
  <Paragraphs>356</Paragraphs>
  <Slides>46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48" baseType="lpstr">
      <vt:lpstr>NIHR</vt:lpstr>
      <vt:lpstr>Office Theme</vt:lpstr>
      <vt:lpstr>ARC-KSS  Data Theme –  In Depth Skills Focus</vt:lpstr>
      <vt:lpstr>Today’s focus</vt:lpstr>
      <vt:lpstr>Data Theme team</vt:lpstr>
      <vt:lpstr>Data Driven Insights Theme: Objectives </vt:lpstr>
      <vt:lpstr>PowerPoint Presentation</vt:lpstr>
      <vt:lpstr>What does healthcare data look like (primary care)</vt:lpstr>
      <vt:lpstr>Secure Data Environments </vt:lpstr>
      <vt:lpstr>PowerPoint Presentation</vt:lpstr>
      <vt:lpstr>Why might I want to use NHS routinely collected data for my research? </vt:lpstr>
      <vt:lpstr>Thank you</vt:lpstr>
      <vt:lpstr>Working with routinely collected health data </vt:lpstr>
      <vt:lpstr>PowerPoint Presentation</vt:lpstr>
      <vt:lpstr>Advantages and disadvantages of routinely collected data</vt:lpstr>
      <vt:lpstr>Accessing routinely collected NHS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Phases of the data analysis project</vt:lpstr>
      <vt:lpstr>Phases of the data analysis project</vt:lpstr>
      <vt:lpstr>Questions to consider when preparing DARF</vt:lpstr>
      <vt:lpstr>Structure of routinely collected data</vt:lpstr>
      <vt:lpstr>PowerPoint Presentation</vt:lpstr>
      <vt:lpstr>PowerPoint Presentation</vt:lpstr>
      <vt:lpstr>Measurement units relating to cigarettes/cigars in CPRD Aurum</vt:lpstr>
      <vt:lpstr>Clinical code lists</vt:lpstr>
      <vt:lpstr>Clinical code lists</vt:lpstr>
      <vt:lpstr>Finding and creating clinical code lists</vt:lpstr>
      <vt:lpstr>Data preparation</vt:lpstr>
      <vt:lpstr>Data preparation/wrangling</vt:lpstr>
      <vt:lpstr>Resources</vt:lpstr>
      <vt:lpstr>Summary</vt:lpstr>
      <vt:lpstr>Thank you</vt:lpstr>
      <vt:lpstr>Working with CPRD data: my PhD experience</vt:lpstr>
      <vt:lpstr>Navigating CPRD data: from starting out to working independently</vt:lpstr>
      <vt:lpstr>How I started with CPRD data</vt:lpstr>
      <vt:lpstr>Skills I needed to learn Many of these skills I learned on the go</vt:lpstr>
      <vt:lpstr>PowerPoint Presentation</vt:lpstr>
      <vt:lpstr>From guidance to independence Support from Dr Imogen Rogers</vt:lpstr>
      <vt:lpstr>A key challenge with CPRD data</vt:lpstr>
      <vt:lpstr>What became manageable Developing familiarity with the data</vt:lpstr>
      <vt:lpstr>What to know before using CPRD</vt:lpstr>
      <vt:lpstr>PowerPoint Presentation</vt:lpstr>
      <vt:lpstr>Final messages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presentation title here </dc:title>
  <dc:creator>EDWARDS, Charlotte (SPFT)</dc:creator>
  <cp:lastModifiedBy>Imogen Rogers</cp:lastModifiedBy>
  <cp:revision>7</cp:revision>
  <cp:lastPrinted>2026-09-14T08:43:48Z</cp:lastPrinted>
  <dcterms:modified xsi:type="dcterms:W3CDTF">2026-09-30T09:00:48Z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0x0101003674CA1B846915439C214A7C057C6A68</vt:lpwstr>
  </property>
</Properties>
</file>