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314" r:id="rId5"/>
    <p:sldId id="287" r:id="rId6"/>
    <p:sldId id="304" r:id="rId7"/>
    <p:sldId id="290" r:id="rId8"/>
    <p:sldId id="291" r:id="rId9"/>
    <p:sldId id="292" r:id="rId10"/>
    <p:sldId id="302" r:id="rId11"/>
    <p:sldId id="293" r:id="rId12"/>
    <p:sldId id="303" r:id="rId13"/>
    <p:sldId id="309" r:id="rId14"/>
    <p:sldId id="310" r:id="rId15"/>
    <p:sldId id="311" r:id="rId16"/>
    <p:sldId id="312" r:id="rId17"/>
    <p:sldId id="313" r:id="rId18"/>
    <p:sldId id="30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E946637-A349-4FD6-89A2-B92CBD97EB0F}">
          <p14:sldIdLst>
            <p14:sldId id="314"/>
            <p14:sldId id="287"/>
            <p14:sldId id="304"/>
            <p14:sldId id="290"/>
            <p14:sldId id="291"/>
            <p14:sldId id="292"/>
            <p14:sldId id="302"/>
            <p14:sldId id="293"/>
            <p14:sldId id="303"/>
            <p14:sldId id="309"/>
            <p14:sldId id="310"/>
            <p14:sldId id="311"/>
            <p14:sldId id="312"/>
            <p14:sldId id="313"/>
            <p14:sldId id="308"/>
          </p14:sldIdLst>
        </p14:section>
        <p14:section name="Untitled Section" id="{3A6B1D66-C462-4276-8952-2642B2746FB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dalina Toma (Staff)" initials="MT(" lastIdx="1" clrIdx="0">
    <p:extLst>
      <p:ext uri="{19B8F6BF-5375-455C-9EA6-DF929625EA0E}">
        <p15:presenceInfo xmlns:p15="http://schemas.microsoft.com/office/powerpoint/2012/main" userId="S::MTToma@dundee.ac.uk::ea9875f8-840a-4ef7-8689-d2fb8a7294f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89461" autoAdjust="0"/>
  </p:normalViewPr>
  <p:slideViewPr>
    <p:cSldViewPr snapToGrid="0">
      <p:cViewPr varScale="1">
        <p:scale>
          <a:sx n="64" d="100"/>
          <a:sy n="64" d="100"/>
        </p:scale>
        <p:origin x="71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ENO, Ana (SUSSEX PARTNERSHIP NHS FOUNDATION TRUST)" userId="4a65ba99-f435-4994-83d4-ab3337b4d44a" providerId="ADAL" clId="{51EA2290-1BCF-4056-9886-BA4FCF5C432A}"/>
    <pc:docChg chg="custSel modSld">
      <pc:chgData name="MORENO, Ana (SUSSEX PARTNERSHIP NHS FOUNDATION TRUST)" userId="4a65ba99-f435-4994-83d4-ab3337b4d44a" providerId="ADAL" clId="{51EA2290-1BCF-4056-9886-BA4FCF5C432A}" dt="2026-09-29T11:45:40.522" v="2" actId="478"/>
      <pc:docMkLst>
        <pc:docMk/>
      </pc:docMkLst>
      <pc:sldChg chg="delSp modSp mod">
        <pc:chgData name="MORENO, Ana (SUSSEX PARTNERSHIP NHS FOUNDATION TRUST)" userId="4a65ba99-f435-4994-83d4-ab3337b4d44a" providerId="ADAL" clId="{51EA2290-1BCF-4056-9886-BA4FCF5C432A}" dt="2026-09-29T11:45:40.522" v="2" actId="478"/>
        <pc:sldMkLst>
          <pc:docMk/>
          <pc:sldMk cId="0" sldId="314"/>
        </pc:sldMkLst>
        <pc:spChg chg="del">
          <ac:chgData name="MORENO, Ana (SUSSEX PARTNERSHIP NHS FOUNDATION TRUST)" userId="4a65ba99-f435-4994-83d4-ab3337b4d44a" providerId="ADAL" clId="{51EA2290-1BCF-4056-9886-BA4FCF5C432A}" dt="2026-09-29T11:45:40.522" v="2" actId="478"/>
          <ac:spMkLst>
            <pc:docMk/>
            <pc:sldMk cId="0" sldId="314"/>
            <ac:spMk id="3" creationId="{00000000-0000-0000-0000-000000000000}"/>
          </ac:spMkLst>
        </pc:spChg>
        <pc:spChg chg="del mod">
          <ac:chgData name="MORENO, Ana (SUSSEX PARTNERSHIP NHS FOUNDATION TRUST)" userId="4a65ba99-f435-4994-83d4-ab3337b4d44a" providerId="ADAL" clId="{51EA2290-1BCF-4056-9886-BA4FCF5C432A}" dt="2026-09-29T11:45:17.940" v="1" actId="478"/>
          <ac:spMkLst>
            <pc:docMk/>
            <pc:sldMk cId="0" sldId="314"/>
            <ac:spMk id="4" creationId="{00000000-0000-0000-0000-000000000000}"/>
          </ac:spMkLst>
        </pc:spChg>
      </pc:sldChg>
    </pc:docChg>
  </pc:docChgLst>
  <pc:docChgLst>
    <pc:chgData name="Madalina Toma" userId="ff155686-5b47-42f9-b378-fa670b4ef2c6" providerId="ADAL" clId="{0EFBBBAD-4DB0-40DF-AC68-7EFC8BF4076D}"/>
    <pc:docChg chg="undo custSel addSld delSld modSld modSection">
      <pc:chgData name="Madalina Toma" userId="ff155686-5b47-42f9-b378-fa670b4ef2c6" providerId="ADAL" clId="{0EFBBBAD-4DB0-40DF-AC68-7EFC8BF4076D}" dt="2026-09-15T08:44:51.115" v="326" actId="1076"/>
      <pc:docMkLst>
        <pc:docMk/>
      </pc:docMkLst>
      <pc:sldChg chg="modSp mod">
        <pc:chgData name="Madalina Toma" userId="ff155686-5b47-42f9-b378-fa670b4ef2c6" providerId="ADAL" clId="{0EFBBBAD-4DB0-40DF-AC68-7EFC8BF4076D}" dt="2026-09-15T08:39:58.050" v="234" actId="1076"/>
        <pc:sldMkLst>
          <pc:docMk/>
          <pc:sldMk cId="3615098971" sldId="290"/>
        </pc:sldMkLst>
        <pc:spChg chg="mod">
          <ac:chgData name="Madalina Toma" userId="ff155686-5b47-42f9-b378-fa670b4ef2c6" providerId="ADAL" clId="{0EFBBBAD-4DB0-40DF-AC68-7EFC8BF4076D}" dt="2026-09-15T08:39:58.050" v="234" actId="1076"/>
          <ac:spMkLst>
            <pc:docMk/>
            <pc:sldMk cId="3615098971" sldId="290"/>
            <ac:spMk id="2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5T08:37:20.034" v="189" actId="20577"/>
          <ac:spMkLst>
            <pc:docMk/>
            <pc:sldMk cId="3615098971" sldId="290"/>
            <ac:spMk id="6" creationId="{2A693735-075E-4EC5-A5D4-C96B0EC4E0D1}"/>
          </ac:spMkLst>
        </pc:spChg>
      </pc:sldChg>
      <pc:sldChg chg="modSp mod">
        <pc:chgData name="Madalina Toma" userId="ff155686-5b47-42f9-b378-fa670b4ef2c6" providerId="ADAL" clId="{0EFBBBAD-4DB0-40DF-AC68-7EFC8BF4076D}" dt="2026-09-15T08:42:52.976" v="315" actId="1076"/>
        <pc:sldMkLst>
          <pc:docMk/>
          <pc:sldMk cId="2243755616" sldId="291"/>
        </pc:sldMkLst>
        <pc:spChg chg="mod">
          <ac:chgData name="Madalina Toma" userId="ff155686-5b47-42f9-b378-fa670b4ef2c6" providerId="ADAL" clId="{0EFBBBAD-4DB0-40DF-AC68-7EFC8BF4076D}" dt="2026-09-15T08:40:20.498" v="238" actId="1076"/>
          <ac:spMkLst>
            <pc:docMk/>
            <pc:sldMk cId="2243755616" sldId="291"/>
            <ac:spMk id="2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5T08:42:52.976" v="315" actId="1076"/>
          <ac:spMkLst>
            <pc:docMk/>
            <pc:sldMk cId="2243755616" sldId="291"/>
            <ac:spMk id="4" creationId="{7E1F40DC-79D8-43F9-9CE0-E95FAEBB2230}"/>
          </ac:spMkLst>
        </pc:spChg>
      </pc:sldChg>
      <pc:sldChg chg="modSp mod">
        <pc:chgData name="Madalina Toma" userId="ff155686-5b47-42f9-b378-fa670b4ef2c6" providerId="ADAL" clId="{0EFBBBAD-4DB0-40DF-AC68-7EFC8BF4076D}" dt="2026-09-15T08:43:16.514" v="318" actId="6549"/>
        <pc:sldMkLst>
          <pc:docMk/>
          <pc:sldMk cId="4207951779" sldId="292"/>
        </pc:sldMkLst>
        <pc:spChg chg="mod">
          <ac:chgData name="Madalina Toma" userId="ff155686-5b47-42f9-b378-fa670b4ef2c6" providerId="ADAL" clId="{0EFBBBAD-4DB0-40DF-AC68-7EFC8BF4076D}" dt="2026-09-15T08:43:16.514" v="318" actId="6549"/>
          <ac:spMkLst>
            <pc:docMk/>
            <pc:sldMk cId="4207951779" sldId="292"/>
            <ac:spMk id="2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5T08:37:55.582" v="205" actId="20577"/>
          <ac:spMkLst>
            <pc:docMk/>
            <pc:sldMk cId="4207951779" sldId="292"/>
            <ac:spMk id="5" creationId="{D8AFC21F-F8EB-4B61-9631-0A686247B302}"/>
          </ac:spMkLst>
        </pc:spChg>
      </pc:sldChg>
      <pc:sldChg chg="modSp mod">
        <pc:chgData name="Madalina Toma" userId="ff155686-5b47-42f9-b378-fa670b4ef2c6" providerId="ADAL" clId="{0EFBBBAD-4DB0-40DF-AC68-7EFC8BF4076D}" dt="2026-09-15T08:39:05.396" v="232" actId="1076"/>
        <pc:sldMkLst>
          <pc:docMk/>
          <pc:sldMk cId="2932179237" sldId="293"/>
        </pc:sldMkLst>
        <pc:spChg chg="mod">
          <ac:chgData name="Madalina Toma" userId="ff155686-5b47-42f9-b378-fa670b4ef2c6" providerId="ADAL" clId="{0EFBBBAD-4DB0-40DF-AC68-7EFC8BF4076D}" dt="2026-09-15T08:39:05.396" v="232" actId="1076"/>
          <ac:spMkLst>
            <pc:docMk/>
            <pc:sldMk cId="2932179237" sldId="293"/>
            <ac:spMk id="5" creationId="{C0D13B57-8E50-4E95-A1AB-C8301F119EB4}"/>
          </ac:spMkLst>
        </pc:spChg>
      </pc:sldChg>
      <pc:sldChg chg="modSp mod">
        <pc:chgData name="Madalina Toma" userId="ff155686-5b47-42f9-b378-fa670b4ef2c6" providerId="ADAL" clId="{0EFBBBAD-4DB0-40DF-AC68-7EFC8BF4076D}" dt="2026-09-15T08:43:25.500" v="319" actId="20577"/>
        <pc:sldMkLst>
          <pc:docMk/>
          <pc:sldMk cId="762549303" sldId="302"/>
        </pc:sldMkLst>
        <pc:spChg chg="mod">
          <ac:chgData name="Madalina Toma" userId="ff155686-5b47-42f9-b378-fa670b4ef2c6" providerId="ADAL" clId="{0EFBBBAD-4DB0-40DF-AC68-7EFC8BF4076D}" dt="2026-09-15T08:43:25.500" v="319" actId="20577"/>
          <ac:spMkLst>
            <pc:docMk/>
            <pc:sldMk cId="762549303" sldId="302"/>
            <ac:spMk id="2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5T08:38:11.825" v="214" actId="5793"/>
          <ac:spMkLst>
            <pc:docMk/>
            <pc:sldMk cId="762549303" sldId="302"/>
            <ac:spMk id="5" creationId="{C0D13B57-8E50-4E95-A1AB-C8301F119EB4}"/>
          </ac:spMkLst>
        </pc:spChg>
      </pc:sldChg>
      <pc:sldChg chg="modSp mod">
        <pc:chgData name="Madalina Toma" userId="ff155686-5b47-42f9-b378-fa670b4ef2c6" providerId="ADAL" clId="{0EFBBBAD-4DB0-40DF-AC68-7EFC8BF4076D}" dt="2026-09-15T08:44:23.169" v="321" actId="1076"/>
        <pc:sldMkLst>
          <pc:docMk/>
          <pc:sldMk cId="3472058905" sldId="303"/>
        </pc:sldMkLst>
        <pc:spChg chg="mod">
          <ac:chgData name="Madalina Toma" userId="ff155686-5b47-42f9-b378-fa670b4ef2c6" providerId="ADAL" clId="{0EFBBBAD-4DB0-40DF-AC68-7EFC8BF4076D}" dt="2026-09-15T08:44:23.169" v="321" actId="1076"/>
          <ac:spMkLst>
            <pc:docMk/>
            <pc:sldMk cId="3472058905" sldId="303"/>
            <ac:spMk id="2" creationId="{00000000-0000-0000-0000-000000000000}"/>
          </ac:spMkLst>
        </pc:spChg>
      </pc:sldChg>
      <pc:sldChg chg="addSp delSp modSp mod">
        <pc:chgData name="Madalina Toma" userId="ff155686-5b47-42f9-b378-fa670b4ef2c6" providerId="ADAL" clId="{0EFBBBAD-4DB0-40DF-AC68-7EFC8BF4076D}" dt="2026-09-14T12:25:09.546" v="180" actId="14100"/>
        <pc:sldMkLst>
          <pc:docMk/>
          <pc:sldMk cId="1667075624" sldId="308"/>
        </pc:sldMkLst>
        <pc:spChg chg="add del mod">
          <ac:chgData name="Madalina Toma" userId="ff155686-5b47-42f9-b378-fa670b4ef2c6" providerId="ADAL" clId="{0EFBBBAD-4DB0-40DF-AC68-7EFC8BF4076D}" dt="2026-09-14T12:22:55.773" v="138" actId="1076"/>
          <ac:spMkLst>
            <pc:docMk/>
            <pc:sldMk cId="1667075624" sldId="308"/>
            <ac:spMk id="4" creationId="{F21B55DF-8998-7A3B-4342-CDB38E7E79E6}"/>
          </ac:spMkLst>
        </pc:spChg>
        <pc:spChg chg="add mod">
          <ac:chgData name="Madalina Toma" userId="ff155686-5b47-42f9-b378-fa670b4ef2c6" providerId="ADAL" clId="{0EFBBBAD-4DB0-40DF-AC68-7EFC8BF4076D}" dt="2026-09-14T12:24:53.722" v="177" actId="1076"/>
          <ac:spMkLst>
            <pc:docMk/>
            <pc:sldMk cId="1667075624" sldId="308"/>
            <ac:spMk id="7" creationId="{88AD666A-78DA-A027-402C-DB0A5FBC4297}"/>
          </ac:spMkLst>
        </pc:spChg>
        <pc:picChg chg="mod">
          <ac:chgData name="Madalina Toma" userId="ff155686-5b47-42f9-b378-fa670b4ef2c6" providerId="ADAL" clId="{0EFBBBAD-4DB0-40DF-AC68-7EFC8BF4076D}" dt="2026-09-14T12:25:09.546" v="180" actId="14100"/>
          <ac:picMkLst>
            <pc:docMk/>
            <pc:sldMk cId="1667075624" sldId="308"/>
            <ac:picMk id="3" creationId="{00000000-0000-0000-0000-000000000000}"/>
          </ac:picMkLst>
        </pc:picChg>
        <pc:picChg chg="add mod">
          <ac:chgData name="Madalina Toma" userId="ff155686-5b47-42f9-b378-fa670b4ef2c6" providerId="ADAL" clId="{0EFBBBAD-4DB0-40DF-AC68-7EFC8BF4076D}" dt="2026-09-14T12:25:04.946" v="179" actId="14100"/>
          <ac:picMkLst>
            <pc:docMk/>
            <pc:sldMk cId="1667075624" sldId="308"/>
            <ac:picMk id="5" creationId="{5FE44C39-F4E4-AF98-195A-2A804FFD485F}"/>
          </ac:picMkLst>
        </pc:picChg>
      </pc:sldChg>
      <pc:sldChg chg="delSp modSp mod">
        <pc:chgData name="Madalina Toma" userId="ff155686-5b47-42f9-b378-fa670b4ef2c6" providerId="ADAL" clId="{0EFBBBAD-4DB0-40DF-AC68-7EFC8BF4076D}" dt="2026-09-15T08:44:30.007" v="322" actId="1076"/>
        <pc:sldMkLst>
          <pc:docMk/>
          <pc:sldMk cId="0" sldId="309"/>
        </pc:sldMkLst>
        <pc:spChg chg="mod">
          <ac:chgData name="Madalina Toma" userId="ff155686-5b47-42f9-b378-fa670b4ef2c6" providerId="ADAL" clId="{0EFBBBAD-4DB0-40DF-AC68-7EFC8BF4076D}" dt="2026-09-15T08:44:30.007" v="322" actId="1076"/>
          <ac:spMkLst>
            <pc:docMk/>
            <pc:sldMk cId="0" sldId="309"/>
            <ac:spMk id="2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5T08:39:18.409" v="233" actId="790"/>
          <ac:spMkLst>
            <pc:docMk/>
            <pc:sldMk cId="0" sldId="309"/>
            <ac:spMk id="4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5T08:39:18.409" v="233" actId="790"/>
          <ac:spMkLst>
            <pc:docMk/>
            <pc:sldMk cId="0" sldId="309"/>
            <ac:spMk id="5" creationId="{00000000-0000-0000-0000-000000000000}"/>
          </ac:spMkLst>
        </pc:spChg>
      </pc:sldChg>
      <pc:sldChg chg="delSp modSp mod">
        <pc:chgData name="Madalina Toma" userId="ff155686-5b47-42f9-b378-fa670b4ef2c6" providerId="ADAL" clId="{0EFBBBAD-4DB0-40DF-AC68-7EFC8BF4076D}" dt="2026-09-15T08:44:35.892" v="323" actId="1076"/>
        <pc:sldMkLst>
          <pc:docMk/>
          <pc:sldMk cId="0" sldId="310"/>
        </pc:sldMkLst>
        <pc:spChg chg="mod">
          <ac:chgData name="Madalina Toma" userId="ff155686-5b47-42f9-b378-fa670b4ef2c6" providerId="ADAL" clId="{0EFBBBAD-4DB0-40DF-AC68-7EFC8BF4076D}" dt="2026-09-15T08:44:35.892" v="323" actId="1076"/>
          <ac:spMkLst>
            <pc:docMk/>
            <pc:sldMk cId="0" sldId="310"/>
            <ac:spMk id="2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4T11:56:29.619" v="93" actId="1076"/>
          <ac:spMkLst>
            <pc:docMk/>
            <pc:sldMk cId="0" sldId="310"/>
            <ac:spMk id="4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4T11:56:33.115" v="94" actId="1076"/>
          <ac:spMkLst>
            <pc:docMk/>
            <pc:sldMk cId="0" sldId="310"/>
            <ac:spMk id="5" creationId="{00000000-0000-0000-0000-000000000000}"/>
          </ac:spMkLst>
        </pc:spChg>
      </pc:sldChg>
      <pc:sldChg chg="delSp modSp mod">
        <pc:chgData name="Madalina Toma" userId="ff155686-5b47-42f9-b378-fa670b4ef2c6" providerId="ADAL" clId="{0EFBBBAD-4DB0-40DF-AC68-7EFC8BF4076D}" dt="2026-09-15T08:44:40.235" v="324" actId="1076"/>
        <pc:sldMkLst>
          <pc:docMk/>
          <pc:sldMk cId="0" sldId="311"/>
        </pc:sldMkLst>
        <pc:spChg chg="mod">
          <ac:chgData name="Madalina Toma" userId="ff155686-5b47-42f9-b378-fa670b4ef2c6" providerId="ADAL" clId="{0EFBBBAD-4DB0-40DF-AC68-7EFC8BF4076D}" dt="2026-09-15T08:44:40.235" v="324" actId="1076"/>
          <ac:spMkLst>
            <pc:docMk/>
            <pc:sldMk cId="0" sldId="311"/>
            <ac:spMk id="2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4T11:56:48.092" v="96" actId="255"/>
          <ac:spMkLst>
            <pc:docMk/>
            <pc:sldMk cId="0" sldId="311"/>
            <ac:spMk id="4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4T11:56:58.939" v="97" actId="255"/>
          <ac:spMkLst>
            <pc:docMk/>
            <pc:sldMk cId="0" sldId="311"/>
            <ac:spMk id="5" creationId="{00000000-0000-0000-0000-000000000000}"/>
          </ac:spMkLst>
        </pc:spChg>
      </pc:sldChg>
      <pc:sldChg chg="delSp modSp mod">
        <pc:chgData name="Madalina Toma" userId="ff155686-5b47-42f9-b378-fa670b4ef2c6" providerId="ADAL" clId="{0EFBBBAD-4DB0-40DF-AC68-7EFC8BF4076D}" dt="2026-09-15T08:44:45.874" v="325" actId="1076"/>
        <pc:sldMkLst>
          <pc:docMk/>
          <pc:sldMk cId="0" sldId="312"/>
        </pc:sldMkLst>
        <pc:spChg chg="mod">
          <ac:chgData name="Madalina Toma" userId="ff155686-5b47-42f9-b378-fa670b4ef2c6" providerId="ADAL" clId="{0EFBBBAD-4DB0-40DF-AC68-7EFC8BF4076D}" dt="2026-09-15T08:44:45.874" v="325" actId="1076"/>
          <ac:spMkLst>
            <pc:docMk/>
            <pc:sldMk cId="0" sldId="312"/>
            <ac:spMk id="2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4T11:57:30.751" v="102" actId="1076"/>
          <ac:spMkLst>
            <pc:docMk/>
            <pc:sldMk cId="0" sldId="312"/>
            <ac:spMk id="4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4T11:57:37.011" v="103" actId="1076"/>
          <ac:spMkLst>
            <pc:docMk/>
            <pc:sldMk cId="0" sldId="312"/>
            <ac:spMk id="5" creationId="{00000000-0000-0000-0000-000000000000}"/>
          </ac:spMkLst>
        </pc:spChg>
      </pc:sldChg>
      <pc:sldChg chg="delSp modSp mod">
        <pc:chgData name="Madalina Toma" userId="ff155686-5b47-42f9-b378-fa670b4ef2c6" providerId="ADAL" clId="{0EFBBBAD-4DB0-40DF-AC68-7EFC8BF4076D}" dt="2026-09-15T08:44:51.115" v="326" actId="1076"/>
        <pc:sldMkLst>
          <pc:docMk/>
          <pc:sldMk cId="0" sldId="313"/>
        </pc:sldMkLst>
        <pc:spChg chg="mod">
          <ac:chgData name="Madalina Toma" userId="ff155686-5b47-42f9-b378-fa670b4ef2c6" providerId="ADAL" clId="{0EFBBBAD-4DB0-40DF-AC68-7EFC8BF4076D}" dt="2026-09-15T08:44:51.115" v="326" actId="1076"/>
          <ac:spMkLst>
            <pc:docMk/>
            <pc:sldMk cId="0" sldId="313"/>
            <ac:spMk id="2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4T11:57:59.406" v="105" actId="255"/>
          <ac:spMkLst>
            <pc:docMk/>
            <pc:sldMk cId="0" sldId="313"/>
            <ac:spMk id="4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4T11:58:19.116" v="107" actId="1076"/>
          <ac:spMkLst>
            <pc:docMk/>
            <pc:sldMk cId="0" sldId="313"/>
            <ac:spMk id="5" creationId="{00000000-0000-0000-0000-000000000000}"/>
          </ac:spMkLst>
        </pc:spChg>
      </pc:sldChg>
      <pc:sldChg chg="addSp delSp modSp mod">
        <pc:chgData name="Madalina Toma" userId="ff155686-5b47-42f9-b378-fa670b4ef2c6" providerId="ADAL" clId="{0EFBBBAD-4DB0-40DF-AC68-7EFC8BF4076D}" dt="2026-09-14T11:54:12.252" v="81" actId="1076"/>
        <pc:sldMkLst>
          <pc:docMk/>
          <pc:sldMk cId="0" sldId="314"/>
        </pc:sldMkLst>
        <pc:spChg chg="mod">
          <ac:chgData name="Madalina Toma" userId="ff155686-5b47-42f9-b378-fa670b4ef2c6" providerId="ADAL" clId="{0EFBBBAD-4DB0-40DF-AC68-7EFC8BF4076D}" dt="2026-09-14T11:53:20.610" v="71" actId="14100"/>
          <ac:spMkLst>
            <pc:docMk/>
            <pc:sldMk cId="0" sldId="314"/>
            <ac:spMk id="3" creationId="{00000000-0000-0000-0000-000000000000}"/>
          </ac:spMkLst>
        </pc:spChg>
        <pc:spChg chg="add del mod">
          <ac:chgData name="Madalina Toma" userId="ff155686-5b47-42f9-b378-fa670b4ef2c6" providerId="ADAL" clId="{0EFBBBAD-4DB0-40DF-AC68-7EFC8BF4076D}" dt="2026-09-14T11:54:12.252" v="81" actId="1076"/>
          <ac:spMkLst>
            <pc:docMk/>
            <pc:sldMk cId="0" sldId="314"/>
            <ac:spMk id="6" creationId="{00000000-0000-0000-0000-000000000000}"/>
          </ac:spMkLst>
        </pc:spChg>
        <pc:spChg chg="mod">
          <ac:chgData name="Madalina Toma" userId="ff155686-5b47-42f9-b378-fa670b4ef2c6" providerId="ADAL" clId="{0EFBBBAD-4DB0-40DF-AC68-7EFC8BF4076D}" dt="2026-09-14T11:54:07.136" v="80" actId="1076"/>
          <ac:spMkLst>
            <pc:docMk/>
            <pc:sldMk cId="0" sldId="314"/>
            <ac:spMk id="11" creationId="{00000000-0000-0000-0000-000000000000}"/>
          </ac:spMkLst>
        </pc:spChg>
        <pc:picChg chg="mod">
          <ac:chgData name="Madalina Toma" userId="ff155686-5b47-42f9-b378-fa670b4ef2c6" providerId="ADAL" clId="{0EFBBBAD-4DB0-40DF-AC68-7EFC8BF4076D}" dt="2026-09-14T11:53:59.130" v="79" actId="1076"/>
          <ac:picMkLst>
            <pc:docMk/>
            <pc:sldMk cId="0" sldId="314"/>
            <ac:picMk id="1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ADDEA-04F8-42F5-9408-2620E12ADDF1}" type="datetimeFigureOut">
              <a:rPr lang="en-GB" smtClean="0"/>
              <a:t>29/09/2026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443ED-404B-4216-97A1-F7BDFB9A68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9302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Working with NDTI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443ED-404B-4216-97A1-F7BDFB9A681B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909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Working with NDTI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443ED-404B-4216-97A1-F7BDFB9A681B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5871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Working with NDTI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1443ED-404B-4216-97A1-F7BDFB9A681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214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9.emf"/><Relationship Id="rId4" Type="http://schemas.openxmlformats.org/officeDocument/2006/relationships/image" Target="../media/image10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2.emf"/><Relationship Id="rId4" Type="http://schemas.openxmlformats.org/officeDocument/2006/relationships/image" Target="../media/image1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2F651B7-605C-1947-B328-9E780F555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8FEDE6-9EC2-5049-BB67-104741B13C6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578155"/>
            <a:ext cx="2567816" cy="12798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6DF7A4-087A-5A40-9577-ED62C6E9DE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927307">
            <a:off x="10320263" y="1339309"/>
            <a:ext cx="1221055" cy="457896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4715231-043B-1F4C-9C13-60B59477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1652FFD-FC71-1646-860A-725E27A8927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32070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14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BFC803-89F9-C241-9F76-01B078465A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ED0738-233B-E345-95E8-0F2823D2AF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054" b="22345"/>
          <a:stretch/>
        </p:blipFill>
        <p:spPr>
          <a:xfrm>
            <a:off x="0" y="5147133"/>
            <a:ext cx="1937173" cy="17108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D17B21-854B-5C46-BF28-1455E3C2D5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470625" y="1305876"/>
            <a:ext cx="1198273" cy="1198273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940E47F-87B7-F64A-9F98-EDE359078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883672C-84F5-284A-A7C6-6AE193A8CD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32070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43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DFB0E6-6ED0-6642-90DE-FFD040016F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E606FF-3D08-3149-923C-CD98F1CDE1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8151" b="33145"/>
          <a:stretch/>
        </p:blipFill>
        <p:spPr>
          <a:xfrm>
            <a:off x="1" y="4855987"/>
            <a:ext cx="3470875" cy="20020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22809C-6E13-2C45-9C61-43C2F100DD2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2288281">
            <a:off x="10011065" y="999080"/>
            <a:ext cx="1435615" cy="1031308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7BA0D06-72D9-3940-8351-44706A6A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E3F1649-DBD4-B74B-B481-5F9C88A0CA0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32070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69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63BCD03-8DA9-8644-883F-FE87EF47F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A578CD-D266-0943-AA85-1C9F036ACC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4256" b="21461"/>
          <a:stretch/>
        </p:blipFill>
        <p:spPr>
          <a:xfrm>
            <a:off x="0" y="4697079"/>
            <a:ext cx="2817707" cy="21609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0D9D2C-1DB4-1B49-B458-B488A8F573F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782855">
            <a:off x="10111480" y="1466170"/>
            <a:ext cx="1236219" cy="463582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3EF16F1-2F79-A445-B116-CEEA06E3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329FA50-38C4-9B42-AA71-4F09FBC93DE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22131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98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19738AD-58FB-FB4D-BD57-E4FF24FA45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21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5"/>
            <a:ext cx="11211477" cy="45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C41D4-427C-694C-B906-FE0AAA68D8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2" y="5139116"/>
            <a:ext cx="1934308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516860-5BE9-4B44-97DF-DD31EDA96A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383101" y="1076127"/>
            <a:ext cx="1351700" cy="135170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4C900CD-7895-2849-A5E9-F07AEB48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F6933601-5FAF-1045-8341-86DDEDCB9C9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8416" y="106374"/>
            <a:ext cx="5075952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0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28D1B0-B452-704B-938B-EDEA03121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21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5"/>
            <a:ext cx="11211477" cy="45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D18802-5872-5C4C-8828-27A6A44977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8151" b="33145"/>
          <a:stretch/>
        </p:blipFill>
        <p:spPr>
          <a:xfrm>
            <a:off x="1" y="4855989"/>
            <a:ext cx="3470875" cy="20020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102F8E-1CD9-A74E-BF20-75BD9959118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98937" y="1297901"/>
            <a:ext cx="1142737" cy="687526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49EADBA-939F-154D-8FC0-95417D739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8FE1D86-4249-5447-8D98-060767BF6B8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7" y="122131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579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159836-0BF3-9745-84B4-2B2A061163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7878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kern="120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defTabSz="914377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4435"/>
            <a:ext cx="10515600" cy="448509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EA3455-F170-324C-88B5-2877182648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73439" y="6289451"/>
            <a:ext cx="11211477" cy="457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B5E1490A-B396-074D-9F01-7A448BEA92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8417" y="6269573"/>
            <a:ext cx="4645527" cy="64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0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7878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1" kern="1200" baseline="0" dirty="0">
                <a:solidFill>
                  <a:srgbClr val="193E7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defTabSz="914377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4435"/>
            <a:ext cx="10515600" cy="4485090"/>
          </a:xfrm>
        </p:spPr>
        <p:txBody>
          <a:bodyPr/>
          <a:lstStyle>
            <a:lvl1pPr>
              <a:defRPr sz="24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EA3455-F170-324C-88B5-2877182648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" r="8043" b="-142998"/>
          <a:stretch/>
        </p:blipFill>
        <p:spPr>
          <a:xfrm>
            <a:off x="473439" y="6289451"/>
            <a:ext cx="11211477" cy="45719"/>
          </a:xfrm>
          <a:prstGeom prst="rect">
            <a:avLst/>
          </a:prstGeom>
        </p:spPr>
      </p:pic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6668214-9F08-BC4B-8B90-408B4D8977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676" y="6268022"/>
            <a:ext cx="4198267" cy="66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52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70498B-F222-4740-B0CF-064F72475A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7461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5480B5-6974-624D-B920-9621240FC5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5446" b="23513"/>
          <a:stretch/>
        </p:blipFill>
        <p:spPr>
          <a:xfrm>
            <a:off x="2" y="5139116"/>
            <a:ext cx="1934308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A0AA2D-979A-3542-B125-52B71F4F55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10383101" y="1076127"/>
            <a:ext cx="1351700" cy="1351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94C876-0A6A-534E-ABA8-E4842D6B5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" r="8043" b="-142998"/>
          <a:stretch/>
        </p:blipFill>
        <p:spPr>
          <a:xfrm>
            <a:off x="457420" y="700235"/>
            <a:ext cx="11211477" cy="4571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914400" y="1394924"/>
            <a:ext cx="10363200" cy="1795008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D0353BBD-4F1B-244B-960F-290C337C4DD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8416" y="106374"/>
            <a:ext cx="4531698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719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EF918-F381-2446-98DA-52C67BADBA02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B3D76-E95C-734A-BDD4-10A5E36E6C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34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6720" y="1239062"/>
            <a:ext cx="4206240" cy="1600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88000"/>
              </a:lnSpc>
              <a:defRPr sz="4600" b="1">
                <a:solidFill>
                  <a:srgbClr val="FFFFFF"/>
                </a:solidFill>
              </a:defRPr>
            </a:pPr>
            <a:r>
              <a:rPr dirty="0"/>
              <a:t>From Partnership</a:t>
            </a:r>
            <a:br>
              <a:rPr dirty="0"/>
            </a:br>
            <a:r>
              <a:rPr dirty="0"/>
              <a:t>to Impact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2971800"/>
            <a:ext cx="4114800" cy="914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rPr dirty="0"/>
              <a:t>Lessons from the National Priority </a:t>
            </a:r>
            <a:r>
              <a:rPr dirty="0" err="1"/>
              <a:t>Programme</a:t>
            </a:r>
            <a:r>
              <a:rPr dirty="0"/>
              <a:t> for Adult Social Care and Social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4434840"/>
            <a:ext cx="416052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defRPr sz="1500" i="1">
                <a:solidFill>
                  <a:srgbClr val="FFFFFF"/>
                </a:solidFill>
              </a:defRPr>
            </a:pPr>
            <a:r>
              <a:t>Partnership • inclusion • co-production • implementation learning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74920" y="914400"/>
            <a:ext cx="672084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668558"/>
            <a:ext cx="7075170" cy="500072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4360" y="5684289"/>
            <a:ext cx="5696046" cy="461665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>
              <a:defRPr sz="1300">
                <a:solidFill>
                  <a:srgbClr val="FFFFFF"/>
                </a:solidFill>
              </a:defRPr>
            </a:pPr>
            <a:r>
              <a:rPr sz="2400" dirty="0"/>
              <a:t>Dr M</a:t>
            </a:r>
            <a:r>
              <a:rPr lang="en-GB" sz="2400" dirty="0" err="1"/>
              <a:t>adalina</a:t>
            </a:r>
            <a:r>
              <a:rPr lang="en-GB" sz="2400" dirty="0"/>
              <a:t> Toma</a:t>
            </a:r>
            <a:r>
              <a:rPr sz="2400" dirty="0"/>
              <a:t>|  ARC KSS </a:t>
            </a:r>
            <a:r>
              <a:rPr lang="en-GB" sz="2400" dirty="0"/>
              <a:t>Research Week</a:t>
            </a:r>
            <a:r>
              <a:rPr sz="2400" dirty="0"/>
              <a:t>|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map&#10;&#10;Description generated with very high confidence">
            <a:extLst>
              <a:ext uri="{FF2B5EF4-FFF2-40B4-BE49-F238E27FC236}">
                <a16:creationId xmlns:a16="http://schemas.microsoft.com/office/drawing/2014/main" id="{0A17F192-8469-456A-A2CC-BFB5420C5C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60" r="811" b="-3"/>
          <a:stretch/>
        </p:blipFill>
        <p:spPr>
          <a:xfrm>
            <a:off x="6605952" y="708951"/>
            <a:ext cx="5259346" cy="509909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2A85643-46F2-49A8-B3EF-6C38766F2F48}"/>
              </a:ext>
            </a:extLst>
          </p:cNvPr>
          <p:cNvSpPr/>
          <p:nvPr/>
        </p:nvSpPr>
        <p:spPr>
          <a:xfrm>
            <a:off x="8740362" y="1564237"/>
            <a:ext cx="1041403" cy="42333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10648" y="346511"/>
            <a:ext cx="7886700" cy="878788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National Priorities Programme for Adult Social Care and Social Work</a:t>
            </a:r>
            <a:endParaRPr lang="en-GB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3014" y="3673564"/>
            <a:ext cx="48505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ARC Kent, Surrey and Sussex (lead)</a:t>
            </a:r>
          </a:p>
          <a:p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 Oxford and Thames Valley</a:t>
            </a:r>
          </a:p>
          <a:p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 East of England</a:t>
            </a:r>
          </a:p>
          <a:p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 West</a:t>
            </a:r>
          </a:p>
          <a:p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 West Midlands</a:t>
            </a:r>
          </a:p>
          <a:p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 North East and North Cumbria</a:t>
            </a:r>
          </a:p>
          <a:p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 North Thames</a:t>
            </a:r>
          </a:p>
          <a:p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 South London</a:t>
            </a:r>
          </a:p>
          <a:p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 North West Coast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A64870D-7697-4D3B-B71C-A97AAEDB130F}"/>
              </a:ext>
            </a:extLst>
          </p:cNvPr>
          <p:cNvSpPr/>
          <p:nvPr/>
        </p:nvSpPr>
        <p:spPr>
          <a:xfrm>
            <a:off x="8617597" y="3622220"/>
            <a:ext cx="770468" cy="3867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F9DE41D-2FE3-4B51-B81B-172F96FAFBA0}"/>
              </a:ext>
            </a:extLst>
          </p:cNvPr>
          <p:cNvSpPr/>
          <p:nvPr/>
        </p:nvSpPr>
        <p:spPr>
          <a:xfrm>
            <a:off x="7163002" y="1392785"/>
            <a:ext cx="910167" cy="42756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1463476-3225-4104-89B2-6313C81BCE5D}"/>
              </a:ext>
            </a:extLst>
          </p:cNvPr>
          <p:cNvSpPr/>
          <p:nvPr/>
        </p:nvSpPr>
        <p:spPr>
          <a:xfrm>
            <a:off x="10073957" y="3784619"/>
            <a:ext cx="910167" cy="42756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6152C4B-255E-487F-B4D9-3AEAB541B70A}"/>
              </a:ext>
            </a:extLst>
          </p:cNvPr>
          <p:cNvSpPr/>
          <p:nvPr/>
        </p:nvSpPr>
        <p:spPr>
          <a:xfrm>
            <a:off x="9095965" y="4283352"/>
            <a:ext cx="685800" cy="66118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77D0B3F-D2A4-4106-878D-D482D1B20715}"/>
              </a:ext>
            </a:extLst>
          </p:cNvPr>
          <p:cNvSpPr/>
          <p:nvPr/>
        </p:nvSpPr>
        <p:spPr>
          <a:xfrm>
            <a:off x="8706497" y="4400159"/>
            <a:ext cx="353039" cy="42756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60DE4F0-481E-42E8-89B4-652DCBD46A25}"/>
              </a:ext>
            </a:extLst>
          </p:cNvPr>
          <p:cNvSpPr/>
          <p:nvPr/>
        </p:nvSpPr>
        <p:spPr>
          <a:xfrm>
            <a:off x="10940635" y="4186375"/>
            <a:ext cx="910167" cy="42756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6DB2DD4-979A-459A-9D7B-FE9C54A163C9}"/>
              </a:ext>
            </a:extLst>
          </p:cNvPr>
          <p:cNvSpPr/>
          <p:nvPr/>
        </p:nvSpPr>
        <p:spPr>
          <a:xfrm>
            <a:off x="10702068" y="5173151"/>
            <a:ext cx="910167" cy="42756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BD47669-1681-42FB-9108-82A92C4675AC}"/>
              </a:ext>
            </a:extLst>
          </p:cNvPr>
          <p:cNvSpPr/>
          <p:nvPr/>
        </p:nvSpPr>
        <p:spPr>
          <a:xfrm>
            <a:off x="9538838" y="5024985"/>
            <a:ext cx="910167" cy="42756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5FE42A-7628-4466-90C2-E8E2C16BF7CF}"/>
              </a:ext>
            </a:extLst>
          </p:cNvPr>
          <p:cNvSpPr txBox="1"/>
          <p:nvPr/>
        </p:nvSpPr>
        <p:spPr>
          <a:xfrm>
            <a:off x="460540" y="1454423"/>
            <a:ext cx="73459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b="1" dirty="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Aim: </a:t>
            </a:r>
            <a:r>
              <a:rPr lang="en-GB" sz="2000" dirty="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GB" sz="2000" b="0" i="0" dirty="0">
                <a:solidFill>
                  <a:srgbClr val="193E7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upport the implementation of evidence-based (evaluated) service change at national level in </a:t>
            </a:r>
            <a:r>
              <a:rPr lang="en-GB" sz="2000" b="1" i="0" dirty="0">
                <a:solidFill>
                  <a:srgbClr val="193E7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adult social care and social work </a:t>
            </a:r>
            <a:r>
              <a:rPr lang="en-GB" sz="2000" b="0" i="0" dirty="0">
                <a:solidFill>
                  <a:srgbClr val="193E7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(ASCSW) …</a:t>
            </a:r>
          </a:p>
          <a:p>
            <a:pPr algn="l"/>
            <a:r>
              <a:rPr lang="en-GB" sz="2000" dirty="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 </a:t>
            </a:r>
            <a:r>
              <a:rPr lang="en-GB" sz="2000" b="0" i="0" dirty="0">
                <a:solidFill>
                  <a:srgbClr val="193E7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 identified by care users and carers, practitioners, researchers, and the wider public.</a:t>
            </a:r>
          </a:p>
          <a:p>
            <a:pPr algn="l"/>
            <a:endParaRPr lang="en-GB" sz="2000" dirty="0">
              <a:solidFill>
                <a:srgbClr val="193E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sz="2000" b="1" dirty="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GB" sz="2000" b="1" i="0" dirty="0">
                <a:solidFill>
                  <a:srgbClr val="193E7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unding</a:t>
            </a:r>
            <a:r>
              <a:rPr lang="en-GB" sz="2000" b="0" i="0" dirty="0">
                <a:solidFill>
                  <a:srgbClr val="193E7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from NIHR over </a:t>
            </a:r>
            <a:r>
              <a:rPr lang="en-GB" sz="2000" b="1" dirty="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five</a:t>
            </a:r>
            <a:r>
              <a:rPr lang="en-GB" sz="2000" dirty="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years (3 original +2 extension)</a:t>
            </a:r>
            <a:endParaRPr lang="en-GB" sz="2000" b="0" i="0" dirty="0">
              <a:solidFill>
                <a:srgbClr val="193E7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8524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399" y="608644"/>
            <a:ext cx="5614218" cy="52799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16" name="Group 15"/>
          <p:cNvGrpSpPr/>
          <p:nvPr/>
        </p:nvGrpSpPr>
        <p:grpSpPr>
          <a:xfrm>
            <a:off x="2593343" y="2700545"/>
            <a:ext cx="585628" cy="685074"/>
            <a:chOff x="3047880" y="1900600"/>
            <a:chExt cx="585628" cy="685074"/>
          </a:xfrm>
        </p:grpSpPr>
        <p:sp>
          <p:nvSpPr>
            <p:cNvPr id="17" name="Right Arrow 16"/>
            <p:cNvSpPr/>
            <p:nvPr/>
          </p:nvSpPr>
          <p:spPr>
            <a:xfrm>
              <a:off x="3047880" y="1900600"/>
              <a:ext cx="585628" cy="6850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8" name="Right Arrow 4"/>
            <p:cNvSpPr txBox="1"/>
            <p:nvPr/>
          </p:nvSpPr>
          <p:spPr>
            <a:xfrm>
              <a:off x="3047880" y="2037615"/>
              <a:ext cx="409940" cy="4110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373137" y="2214363"/>
            <a:ext cx="2762398" cy="1657439"/>
            <a:chOff x="12402294" y="1028500"/>
            <a:chExt cx="2762398" cy="1657439"/>
          </a:xfrm>
        </p:grpSpPr>
        <p:sp>
          <p:nvSpPr>
            <p:cNvPr id="20" name="Rounded Rectangle 19"/>
            <p:cNvSpPr/>
            <p:nvPr/>
          </p:nvSpPr>
          <p:spPr>
            <a:xfrm>
              <a:off x="12402294" y="1028500"/>
              <a:ext cx="2762398" cy="165743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2710599"/>
                <a:satOff val="100000"/>
                <a:lumOff val="-14706"/>
                <a:alphaOff val="0"/>
              </a:schemeClr>
            </a:fillRef>
            <a:effectRef idx="0">
              <a:schemeClr val="accent3">
                <a:hueOff val="2710599"/>
                <a:satOff val="100000"/>
                <a:lumOff val="-1470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1" name="Rounded Rectangle 4"/>
            <p:cNvSpPr txBox="1"/>
            <p:nvPr/>
          </p:nvSpPr>
          <p:spPr>
            <a:xfrm>
              <a:off x="12474510" y="1125590"/>
              <a:ext cx="2665308" cy="15603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Building capacity for applied social care and social work research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1399" y="2323393"/>
            <a:ext cx="2557428" cy="1657439"/>
            <a:chOff x="9242" y="1414417"/>
            <a:chExt cx="2762398" cy="1657439"/>
          </a:xfrm>
        </p:grpSpPr>
        <p:sp>
          <p:nvSpPr>
            <p:cNvPr id="23" name="Rounded Rectangle 22"/>
            <p:cNvSpPr/>
            <p:nvPr/>
          </p:nvSpPr>
          <p:spPr>
            <a:xfrm>
              <a:off x="9242" y="1414417"/>
              <a:ext cx="2762398" cy="165743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4" name="Rounded Rectangle 4"/>
            <p:cNvSpPr txBox="1"/>
            <p:nvPr/>
          </p:nvSpPr>
          <p:spPr>
            <a:xfrm>
              <a:off x="57787" y="1462962"/>
              <a:ext cx="2665308" cy="15603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Developing consensus about Implementation Priorities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895833" y="2749090"/>
            <a:ext cx="585628" cy="685074"/>
            <a:chOff x="6915239" y="1900600"/>
            <a:chExt cx="585628" cy="685074"/>
          </a:xfrm>
        </p:grpSpPr>
        <p:sp>
          <p:nvSpPr>
            <p:cNvPr id="26" name="Right Arrow 25"/>
            <p:cNvSpPr/>
            <p:nvPr/>
          </p:nvSpPr>
          <p:spPr>
            <a:xfrm>
              <a:off x="6915239" y="1900600"/>
              <a:ext cx="585628" cy="685074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2710599"/>
                <a:satOff val="100000"/>
                <a:lumOff val="-14706"/>
                <a:alphaOff val="0"/>
              </a:schemeClr>
            </a:fillRef>
            <a:effectRef idx="0">
              <a:schemeClr val="accent3">
                <a:hueOff val="2710599"/>
                <a:satOff val="100000"/>
                <a:lumOff val="-14706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7" name="Right Arrow 4"/>
            <p:cNvSpPr txBox="1"/>
            <p:nvPr/>
          </p:nvSpPr>
          <p:spPr>
            <a:xfrm>
              <a:off x="6915239" y="2037615"/>
              <a:ext cx="409940" cy="4110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5267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are_panel_op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005840"/>
            <a:ext cx="4206240" cy="2743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75921"/>
            <a:ext cx="10515600" cy="87878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Wellbeing in care homes:</a:t>
            </a:r>
            <a:br>
              <a:rPr lang="en-GB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 Implementation of (outcomes-based) care planning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693735-075E-4EC5-A5D4-C96B0EC4E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5315"/>
            <a:ext cx="11441430" cy="4748703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en-GB" sz="2000" b="1" dirty="0"/>
              <a:t>Lead ARC: KSS (Kent, Surrey and Sussex)</a:t>
            </a:r>
          </a:p>
          <a:p>
            <a:pPr marL="0" indent="0">
              <a:buNone/>
            </a:pPr>
            <a:r>
              <a:rPr lang="en-GB" sz="2000" b="1" dirty="0"/>
              <a:t>Objectives</a:t>
            </a:r>
            <a:r>
              <a:rPr lang="en-GB" sz="2000" dirty="0"/>
              <a:t>: To inform the further development of quality of life (QoL) approaches towards care planning (CP) in older adult care homes</a:t>
            </a:r>
          </a:p>
          <a:p>
            <a:pPr marL="457200" lvl="1" indent="0" algn="just">
              <a:buNone/>
            </a:pPr>
            <a:r>
              <a:rPr lang="en-GB" b="1" dirty="0"/>
              <a:t>Phase 1</a:t>
            </a:r>
          </a:p>
          <a:p>
            <a:pPr lvl="1" algn="just"/>
            <a:r>
              <a:rPr lang="en-GB" dirty="0"/>
              <a:t>Scoping review of CP interventions in care homes; Consultation- interviews with relevant stakeholders about CP barriers and facilitators; Developing a framework to understand what person-centred care planning entails</a:t>
            </a:r>
          </a:p>
          <a:p>
            <a:pPr marL="457200" lvl="1" indent="0" algn="just">
              <a:buNone/>
            </a:pPr>
            <a:r>
              <a:rPr lang="en-GB" sz="2000" b="1" dirty="0"/>
              <a:t>Extension phase </a:t>
            </a:r>
            <a:r>
              <a:rPr lang="en-GB" sz="2000" dirty="0"/>
              <a:t>Consensus </a:t>
            </a:r>
            <a:r>
              <a:rPr lang="en-GB" dirty="0"/>
              <a:t>process </a:t>
            </a:r>
            <a:r>
              <a:rPr lang="en-GB" sz="2000" dirty="0"/>
              <a:t>with stakeholders about implementation of best practice</a:t>
            </a:r>
            <a:r>
              <a:rPr lang="en-GB" dirty="0"/>
              <a:t> in CP; </a:t>
            </a:r>
            <a:r>
              <a:rPr lang="en-GB" sz="2000" dirty="0"/>
              <a:t>Small pilot </a:t>
            </a:r>
            <a:r>
              <a:rPr lang="en-GB" dirty="0"/>
              <a:t>and </a:t>
            </a:r>
            <a:r>
              <a:rPr lang="en-GB" sz="2000" dirty="0"/>
              <a:t>process evaluation of specific social care related quality of life measures</a:t>
            </a:r>
          </a:p>
          <a:p>
            <a:pPr marL="457200" lvl="1" indent="0" algn="just">
              <a:buNone/>
            </a:pPr>
            <a:r>
              <a:rPr lang="en-GB" sz="2000" b="1" dirty="0"/>
              <a:t>Seed funding </a:t>
            </a:r>
            <a:r>
              <a:rPr lang="en-GB" sz="2000" b="1" dirty="0" err="1"/>
              <a:t>projects:Developing</a:t>
            </a:r>
            <a:r>
              <a:rPr lang="en-GB" sz="2000" b="0" i="0" u="none" strike="noStrike" kern="1200" spc="-5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collaborative research proposals in the area</a:t>
            </a:r>
            <a:r>
              <a:rPr lang="en-GB" sz="2000" spc="-5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; </a:t>
            </a:r>
            <a:r>
              <a:rPr lang="en-GB" sz="2000" b="0" i="0" u="none" strike="noStrike" kern="1200" spc="-5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Co-designing advance </a:t>
            </a:r>
            <a:r>
              <a:rPr lang="en-GB" sz="2000" spc="-5" dirty="0">
                <a:solidFill>
                  <a:schemeClr val="accent5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CP </a:t>
            </a:r>
            <a:r>
              <a:rPr lang="en-GB" sz="2000" b="0" i="0" u="none" strike="noStrike" kern="1200" spc="-5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people living in care homes</a:t>
            </a:r>
            <a:endParaRPr lang="en-GB" spc="-5" dirty="0">
              <a:solidFill>
                <a:schemeClr val="accent5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None/>
            </a:pPr>
            <a:r>
              <a:rPr lang="en-GB" sz="2000" b="1" dirty="0"/>
              <a:t>Impact: </a:t>
            </a:r>
            <a:r>
              <a:rPr lang="en-GB" sz="2000" dirty="0"/>
              <a:t>A co-produced guide to enhancing QoL through CP in care homes, increasing understanding of how the ASCOT tool can be applied and used effectively in CP practice.</a:t>
            </a:r>
          </a:p>
        </p:txBody>
      </p:sp>
    </p:spTree>
    <p:extLst>
      <p:ext uri="{BB962C8B-B14F-4D97-AF65-F5344CB8AC3E}">
        <p14:creationId xmlns:p14="http://schemas.microsoft.com/office/powerpoint/2010/main" val="3615098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gital_panel_op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1115568"/>
            <a:ext cx="4389120" cy="28803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397" y="527767"/>
            <a:ext cx="11165205" cy="87947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Digital technologies to support social wellbeing of community dwelling adults in receipt of social care and their carers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1F40DC-79D8-43F9-9CE0-E95FAEBB2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614" y="1645285"/>
            <a:ext cx="10732770" cy="4913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/>
              <a:t>Lead ARC: EE (East of England)</a:t>
            </a:r>
          </a:p>
          <a:p>
            <a:pPr marL="0" indent="0">
              <a:buNone/>
            </a:pPr>
            <a:r>
              <a:rPr lang="en-GB" sz="2000" b="1" dirty="0"/>
              <a:t>Objectives</a:t>
            </a:r>
            <a:r>
              <a:rPr lang="en-GB" sz="2000" dirty="0"/>
              <a:t>: To map and explore the implementation of digital technologies (DT) that contribute to social well-being for community dwelling adults engaged with adult social care and social work services</a:t>
            </a:r>
          </a:p>
          <a:p>
            <a:pPr marL="457200" lvl="1" indent="0">
              <a:buNone/>
            </a:pPr>
            <a:r>
              <a:rPr lang="en-GB" b="1" dirty="0"/>
              <a:t>Phase 1: </a:t>
            </a:r>
            <a:r>
              <a:rPr lang="en-GB" dirty="0"/>
              <a:t>Scoping review; Interviews and focus groups with commissioners, tech providers and older adults about DT value and adoption, to 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develop and co-produce best practice guidelines and recommendations</a:t>
            </a:r>
            <a:r>
              <a:rPr lang="en-GB" dirty="0"/>
              <a:t> about how to adopt effective DTs</a:t>
            </a:r>
          </a:p>
          <a:p>
            <a:pPr marL="457200" lvl="1" indent="0">
              <a:buNone/>
            </a:pPr>
            <a:r>
              <a:rPr lang="en-GB" b="1" dirty="0"/>
              <a:t>Extension phase</a:t>
            </a:r>
            <a:r>
              <a:rPr lang="en-GB" dirty="0"/>
              <a:t>: understanding of the challenges and facilitators of DT use for older adult with vision loss; using DT to support people with dementia and build capacity in the collection and use of evidence in this area</a:t>
            </a:r>
          </a:p>
          <a:p>
            <a:pPr marL="457200" lvl="1" indent="0">
              <a:buNone/>
            </a:pPr>
            <a:r>
              <a:rPr lang="en-GB" b="1" dirty="0"/>
              <a:t>Seed funding project</a:t>
            </a:r>
            <a:r>
              <a:rPr lang="en-GB" dirty="0"/>
              <a:t>: Co-creation of information resource accessible to the VL community to support DT use for independent and connected living.</a:t>
            </a:r>
          </a:p>
          <a:p>
            <a:pPr marL="457200" lvl="1" indent="0">
              <a:buNone/>
            </a:pPr>
            <a:r>
              <a:rPr lang="en-GB" b="1" dirty="0"/>
              <a:t>Impact: </a:t>
            </a:r>
            <a:r>
              <a:rPr lang="en-GB" dirty="0"/>
              <a:t>Co-produced recommendations to guide the design, evaluation, and implementation of DT, leading to more successful adoption of DT for people with vision loss and dementia. 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3755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amily_panel_op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97280"/>
            <a:ext cx="4526280" cy="29260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410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Integrating social care in response to intimate partner violence and abuse: Supporting the adult and child victim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AFC21F-F8EB-4B61-9631-0A686247B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9232"/>
            <a:ext cx="10515600" cy="51035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900" b="1" dirty="0"/>
          </a:p>
          <a:p>
            <a:pPr marL="0" indent="0">
              <a:buNone/>
            </a:pPr>
            <a:r>
              <a:rPr lang="en-GB" sz="2000" b="1" dirty="0"/>
              <a:t>Lead ARC: NENC (North East and North Cumbria)</a:t>
            </a:r>
          </a:p>
          <a:p>
            <a:pPr marL="0" indent="0">
              <a:buNone/>
            </a:pPr>
            <a:r>
              <a:rPr lang="en-GB" sz="2000" b="1" dirty="0"/>
              <a:t>Objectives</a:t>
            </a:r>
            <a:r>
              <a:rPr lang="en-GB" sz="2000" dirty="0"/>
              <a:t>: to evaluate innovative models of practice which seek to respond to the needs of both adult and children impacted by intimate partner violence and abuse (IPVA)</a:t>
            </a:r>
          </a:p>
          <a:p>
            <a:pPr marL="457200" lvl="1" indent="0">
              <a:buNone/>
            </a:pPr>
            <a:r>
              <a:rPr lang="en-GB" b="1" dirty="0"/>
              <a:t>Phase 1: </a:t>
            </a:r>
          </a:p>
          <a:p>
            <a:pPr lvl="1"/>
            <a:r>
              <a:rPr lang="en-GB" dirty="0"/>
              <a:t>Systematic review exploring experiences and attitudes around best ways of responding to the needs of parents and their children who are victims/survivors of IPVA; Survey and interviews to identify innovative practice models</a:t>
            </a:r>
            <a:endParaRPr lang="en-GB" b="1" dirty="0"/>
          </a:p>
          <a:p>
            <a:pPr marL="457200" lvl="1" indent="0">
              <a:buNone/>
            </a:pPr>
            <a:r>
              <a:rPr lang="en-GB" b="1" dirty="0"/>
              <a:t>Extension phase</a:t>
            </a:r>
            <a:r>
              <a:rPr lang="en-GB" dirty="0"/>
              <a:t>: co-produce best practice recommendations and toolkit to help responding to the needs of child and adult victim/survivors of IPVA; piloting the toolkit and evaluating it in across the participating ARCs.</a:t>
            </a:r>
          </a:p>
          <a:p>
            <a:pPr marL="457200" lvl="1" indent="0">
              <a:buNone/>
            </a:pPr>
            <a:r>
              <a:rPr lang="en-GB" b="1" dirty="0"/>
              <a:t>Impact: </a:t>
            </a:r>
            <a:r>
              <a:rPr lang="en-GB" dirty="0"/>
              <a:t>A toolkit offering a step-by-step guide for local authorities to plan, embed, and review new approaches to supporting families affected by domestic abuse, shaping debate, strategy, and long-term policy on family safeguarding.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7951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ignpost_panel_op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1078992"/>
            <a:ext cx="4434840" cy="2971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4846" y="646821"/>
            <a:ext cx="10515600" cy="87878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Strengths based approaches: </a:t>
            </a:r>
            <a:br>
              <a:rPr lang="en-GB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sz="2700" dirty="0">
                <a:solidFill>
                  <a:schemeClr val="accent2">
                    <a:lumMod val="75000"/>
                  </a:schemeClr>
                </a:solidFill>
              </a:rPr>
              <a:t>Implementation of person-centred community-based support services within health care and lessons for social care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D13B57-8E50-4E95-A1AB-C8301F119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296" y="1696433"/>
            <a:ext cx="11287923" cy="49702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/>
              <a:t>Lead ARC: NWC (North West Coast)</a:t>
            </a:r>
          </a:p>
          <a:p>
            <a:pPr marL="0" indent="0">
              <a:buNone/>
            </a:pPr>
            <a:r>
              <a:rPr lang="en-GB" sz="2000" b="1" dirty="0"/>
              <a:t>Objectives</a:t>
            </a:r>
            <a:r>
              <a:rPr lang="en-GB" sz="2000" dirty="0"/>
              <a:t>: To examine the implementation of person centred community based services</a:t>
            </a:r>
          </a:p>
          <a:p>
            <a:pPr marL="457200" lvl="1" indent="0">
              <a:buNone/>
            </a:pPr>
            <a:r>
              <a:rPr lang="en-GB" b="1" dirty="0"/>
              <a:t>Phase 1: </a:t>
            </a:r>
            <a:r>
              <a:rPr lang="en-GB" dirty="0"/>
              <a:t>Review of PCCBSS documents and materials; Interviews to explore further implementation of PCCBSS, including barriers and facilitators</a:t>
            </a:r>
            <a:endParaRPr lang="en-GB" b="1" dirty="0"/>
          </a:p>
          <a:p>
            <a:pPr marL="457200" lvl="1" indent="0">
              <a:buNone/>
            </a:pPr>
            <a:r>
              <a:rPr lang="en-GB" b="1" dirty="0"/>
              <a:t>Extension phase</a:t>
            </a:r>
            <a:r>
              <a:rPr lang="en-GB" dirty="0"/>
              <a:t>: Co-design and pilot a best practice recommendations and a toolkit that consider how the PCCBSSs are implemented and what the lessons are for adult social care.</a:t>
            </a:r>
          </a:p>
          <a:p>
            <a:pPr marL="457200" lvl="1" indent="0">
              <a:buNone/>
            </a:pPr>
            <a:r>
              <a:rPr lang="en-GB" b="1" dirty="0"/>
              <a:t>Seed funding project: </a:t>
            </a:r>
            <a:r>
              <a:rPr lang="en-GB" dirty="0"/>
              <a:t>developing guidance and practical tools to support  social prescribers respond to very complex or serious safeguarding concerns</a:t>
            </a:r>
          </a:p>
          <a:p>
            <a:pPr marL="457200" lvl="1" indent="0">
              <a:buNone/>
            </a:pPr>
            <a:r>
              <a:rPr lang="en-GB" b="1" dirty="0"/>
              <a:t>Impact</a:t>
            </a:r>
            <a:r>
              <a:rPr lang="en-GB" dirty="0"/>
              <a:t>: A toolkit that helps communities connect with local resources, strengthens provider relationships, and improves sustainable signposting services to enhance service users’ wellbeing.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2549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ub_panel_op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1097280"/>
            <a:ext cx="4480560" cy="2971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4846" y="646821"/>
            <a:ext cx="10515600" cy="878788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Strengths based approaches: </a:t>
            </a:r>
            <a:br>
              <a:rPr lang="en-GB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Community-led support (CLS) approaches across social care and lessons for implementation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D13B57-8E50-4E95-A1AB-C8301F119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961" y="1421032"/>
            <a:ext cx="11723370" cy="487015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800" b="1" dirty="0"/>
          </a:p>
          <a:p>
            <a:pPr marL="0" indent="0">
              <a:buNone/>
            </a:pPr>
            <a:r>
              <a:rPr lang="en-GB" sz="2000" b="1" dirty="0"/>
              <a:t>Lead ARCs: WM (West Midlands) and SL (South London)</a:t>
            </a:r>
          </a:p>
          <a:p>
            <a:pPr marL="0" indent="0">
              <a:buNone/>
            </a:pPr>
            <a:r>
              <a:rPr lang="en-GB" sz="2000" b="1" dirty="0"/>
              <a:t>Objectives</a:t>
            </a:r>
            <a:r>
              <a:rPr lang="en-GB" sz="2000" dirty="0"/>
              <a:t>: To evaluate CLS as an approach to implementing strengths-based practice within the wider system.</a:t>
            </a:r>
          </a:p>
          <a:p>
            <a:pPr marL="457200" lvl="1" indent="0">
              <a:buNone/>
            </a:pPr>
            <a:r>
              <a:rPr lang="en-GB" b="1" dirty="0"/>
              <a:t>Phase 1</a:t>
            </a:r>
          </a:p>
          <a:p>
            <a:pPr lvl="1"/>
            <a:r>
              <a:rPr lang="en-GB" dirty="0"/>
              <a:t>Review of CLS documents and materials; Interviews to explore leadership, culture change, co-production and use of data; Process evaluation in three sites to explore perceptions of effectiveness; Comparing CLS and non-CLS sites, looking at differences in process and service outcomes</a:t>
            </a:r>
          </a:p>
          <a:p>
            <a:pPr marL="457200" lvl="1" indent="0">
              <a:buNone/>
            </a:pPr>
            <a:r>
              <a:rPr lang="en-GB" b="1" dirty="0"/>
              <a:t>Extension phase</a:t>
            </a:r>
            <a:r>
              <a:rPr lang="en-GB" dirty="0"/>
              <a:t>: evaluate how sites which are new to CLS are engaging with these approaches, and undertake focused work assessing the implementation of the community hubs </a:t>
            </a:r>
          </a:p>
          <a:p>
            <a:pPr marL="457200" lvl="1" indent="0">
              <a:buNone/>
            </a:pPr>
            <a:r>
              <a:rPr lang="en-GB" b="1" dirty="0"/>
              <a:t>Seed funding project: </a:t>
            </a:r>
            <a:r>
              <a:rPr lang="en-GB" dirty="0"/>
              <a:t>Creating</a:t>
            </a:r>
            <a:r>
              <a:rPr lang="en-GB" b="1" dirty="0"/>
              <a:t> </a:t>
            </a:r>
            <a:r>
              <a:rPr lang="en-GB" dirty="0"/>
              <a:t>a film which shares the insights of the research into community hubs</a:t>
            </a:r>
          </a:p>
          <a:p>
            <a:pPr marL="457200" lvl="1" indent="0">
              <a:buNone/>
            </a:pPr>
            <a:r>
              <a:rPr lang="en-GB" b="1" dirty="0"/>
              <a:t>Impact: </a:t>
            </a:r>
            <a:r>
              <a:rPr lang="en-GB" dirty="0"/>
              <a:t>A best practice guide and toolkit on community hubs, informed by research into how their location and partners influence engagement, to strengthen co-production and delivery</a:t>
            </a:r>
          </a:p>
        </p:txBody>
      </p:sp>
    </p:spTree>
    <p:extLst>
      <p:ext uri="{BB962C8B-B14F-4D97-AF65-F5344CB8AC3E}">
        <p14:creationId xmlns:p14="http://schemas.microsoft.com/office/powerpoint/2010/main" val="2932179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pro_panel_op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078992"/>
            <a:ext cx="4526280" cy="2971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020" y="615715"/>
            <a:ext cx="10515600" cy="878788"/>
          </a:xfrm>
        </p:spPr>
        <p:txBody>
          <a:bodyPr>
            <a:normAutofit fontScale="90000"/>
          </a:bodyPr>
          <a:lstStyle/>
          <a:p>
            <a:pPr algn="ctr"/>
            <a:br>
              <a:rPr lang="en-GB" dirty="0"/>
            </a:br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Cross-cutting Public and Community Involvement, Engagement and Participation</a:t>
            </a:r>
            <a:br>
              <a:rPr lang="en-GB" dirty="0">
                <a:solidFill>
                  <a:schemeClr val="accent2">
                    <a:lumMod val="75000"/>
                  </a:schemeClr>
                </a:solidFill>
              </a:rPr>
            </a:b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D13B57-8E50-4E95-A1AB-C8301F119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367" y="1494503"/>
            <a:ext cx="10515600" cy="56469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chemeClr val="accent5">
                    <a:lumMod val="50000"/>
                  </a:schemeClr>
                </a:solidFill>
              </a:rPr>
              <a:t>Lead ARC: WM (West Midlands)</a:t>
            </a:r>
          </a:p>
          <a:p>
            <a:pPr marL="0" indent="0">
              <a:buNone/>
            </a:pPr>
            <a:endParaRPr lang="en-GB" sz="2000" b="1" dirty="0"/>
          </a:p>
          <a:p>
            <a:pPr marL="457200" lvl="1" indent="0">
              <a:buNone/>
            </a:pPr>
            <a:r>
              <a:rPr lang="en-GB" b="1" dirty="0"/>
              <a:t>Phase 1: </a:t>
            </a:r>
          </a:p>
          <a:p>
            <a:pPr lvl="1"/>
            <a:r>
              <a:rPr lang="en-GB" dirty="0"/>
              <a:t>Supported specific projects within the NPP </a:t>
            </a:r>
          </a:p>
          <a:p>
            <a:pPr lvl="1"/>
            <a:r>
              <a:rPr lang="en-GB" dirty="0"/>
              <a:t>National group of 15 people with lived experience established</a:t>
            </a:r>
          </a:p>
          <a:p>
            <a:pPr lvl="1"/>
            <a:r>
              <a:rPr lang="en-GB" dirty="0"/>
              <a:t>An evaluation of PCIEP across the NPP - about ways to best ensure PCIEP impact</a:t>
            </a:r>
          </a:p>
          <a:p>
            <a:pPr lvl="1"/>
            <a:r>
              <a:rPr lang="en-GB" dirty="0"/>
              <a:t>Template and process for all NPP projects to record and report on PCIEP activity</a:t>
            </a:r>
          </a:p>
          <a:p>
            <a:pPr marL="457200" lvl="1" indent="0">
              <a:buNone/>
            </a:pPr>
            <a:r>
              <a:rPr lang="en-GB" b="1" dirty="0"/>
              <a:t>Extension phase</a:t>
            </a:r>
            <a:r>
              <a:rPr lang="en-GB" dirty="0"/>
              <a:t> co-create recommendations on how PCIEP can meaningfully and effectively support implementation and increase research impact within ASCSW</a:t>
            </a:r>
          </a:p>
          <a:p>
            <a:pPr marL="457200" lvl="1" indent="0">
              <a:buNone/>
            </a:pPr>
            <a:r>
              <a:rPr lang="en-GB" b="1" dirty="0"/>
              <a:t>Impact</a:t>
            </a:r>
            <a:r>
              <a:rPr lang="en-GB" dirty="0"/>
              <a:t>: Recommendations and co-created resources to strengthen PCIEP, guide NPP projects, support collaboration between researchers and people with lived experience, and share learning with the wider social care research community.</a:t>
            </a:r>
          </a:p>
        </p:txBody>
      </p:sp>
    </p:spTree>
    <p:extLst>
      <p:ext uri="{BB962C8B-B14F-4D97-AF65-F5344CB8AC3E}">
        <p14:creationId xmlns:p14="http://schemas.microsoft.com/office/powerpoint/2010/main" val="3472058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pro_small_op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9" y="960120"/>
            <a:ext cx="4343400" cy="31089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617220"/>
            <a:ext cx="11064240" cy="685800"/>
          </a:xfrm>
        </p:spPr>
        <p:txBody>
          <a:bodyPr/>
          <a:lstStyle/>
          <a:p>
            <a:pPr algn="ctr"/>
            <a:r>
              <a:rPr lang="en-US" sz="2600" b="1" noProof="0" dirty="0">
                <a:solidFill>
                  <a:srgbClr val="C55A11"/>
                </a:solidFill>
              </a:rPr>
              <a:t>Lessons learned: what made partnership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9620" y="1490472"/>
            <a:ext cx="10835640" cy="2542491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lang="en-US" sz="2000" b="1" noProof="0" dirty="0">
                <a:solidFill>
                  <a:srgbClr val="193E72"/>
                </a:solidFill>
              </a:rPr>
              <a:t>• Start with shared priorities, not just shared funding. </a:t>
            </a:r>
            <a:r>
              <a:rPr lang="en-US" sz="2000" noProof="0" dirty="0">
                <a:solidFill>
                  <a:srgbClr val="142A4E"/>
                </a:solidFill>
              </a:rPr>
              <a:t>The NPP began from nationally agreed adult social care and social work priorities, then gave projects room to respond to local realities.</a:t>
            </a:r>
          </a:p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lang="en-US" sz="2000" b="1" noProof="0" dirty="0">
                <a:solidFill>
                  <a:srgbClr val="193E72"/>
                </a:solidFill>
              </a:rPr>
              <a:t>• National coordination needs local delivery. </a:t>
            </a:r>
            <a:r>
              <a:rPr lang="en-US" sz="2000" noProof="0" dirty="0">
                <a:solidFill>
                  <a:srgbClr val="142A4E"/>
                </a:solidFill>
              </a:rPr>
              <a:t>Coordination created consistency, shared learning and spread, while local ARC partnerships kept the work grounded in practice, providers, local authorities and lived experience.</a:t>
            </a:r>
          </a:p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lang="en-US" sz="2000" b="1" noProof="0" dirty="0">
                <a:solidFill>
                  <a:srgbClr val="193E72"/>
                </a:solidFill>
              </a:rPr>
              <a:t>• Collaboration is active work. </a:t>
            </a:r>
            <a:r>
              <a:rPr lang="en-US" sz="2000" noProof="0" dirty="0">
                <a:solidFill>
                  <a:srgbClr val="142A4E"/>
                </a:solidFill>
              </a:rPr>
              <a:t>Trust, communication and alignment did not happen automatically; they needed time, coordination and sustained commitment across ARCs and partners.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9620" y="5045202"/>
            <a:ext cx="10652760" cy="898708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lang="en-US" sz="2800" b="1" i="1" noProof="0" dirty="0">
                <a:solidFill>
                  <a:srgbClr val="C55A11"/>
                </a:solidFill>
              </a:rPr>
              <a:t>Takeaway: partnership was not a backdrop to the research — it was part of the implementation method.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pro_panel_op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960120"/>
            <a:ext cx="4526280" cy="31089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" y="488302"/>
            <a:ext cx="11064240" cy="685800"/>
          </a:xfrm>
        </p:spPr>
        <p:txBody>
          <a:bodyPr/>
          <a:lstStyle/>
          <a:p>
            <a:pPr algn="ctr"/>
            <a:r>
              <a:rPr sz="2600" b="1">
                <a:solidFill>
                  <a:srgbClr val="C55A11"/>
                </a:solidFill>
              </a:rPr>
              <a:t>Lessons learned: inclusion has to be built 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8180" y="1136142"/>
            <a:ext cx="10835640" cy="3380092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400" b="1" dirty="0">
                <a:solidFill>
                  <a:srgbClr val="193E72"/>
                </a:solidFill>
              </a:rPr>
              <a:t>• Involvement needs infrastructure. </a:t>
            </a:r>
            <a:r>
              <a:rPr sz="2400" dirty="0">
                <a:solidFill>
                  <a:srgbClr val="142A4E"/>
                </a:solidFill>
              </a:rPr>
              <a:t>The Strategic Lived Experience Group, project advisory groups and lived experience co-researchers gave PCIEP a visible place in governance, design, evaluation and dissemination.</a:t>
            </a:r>
          </a:p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400" b="1" dirty="0">
                <a:solidFill>
                  <a:srgbClr val="193E72"/>
                </a:solidFill>
              </a:rPr>
              <a:t>• Counting activity is not enough. </a:t>
            </a:r>
            <a:r>
              <a:rPr sz="2400" dirty="0">
                <a:solidFill>
                  <a:srgbClr val="142A4E"/>
                </a:solidFill>
              </a:rPr>
              <a:t>Templates, reporting processes and evaluation helped projects ask where lived experience changed decisions, not only whether people had been consulted.</a:t>
            </a:r>
          </a:p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400" b="1" dirty="0">
                <a:solidFill>
                  <a:srgbClr val="193E72"/>
                </a:solidFill>
              </a:rPr>
              <a:t>• Inclusive working needs flexibility. </a:t>
            </a:r>
            <a:r>
              <a:rPr sz="2400" dirty="0">
                <a:solidFill>
                  <a:srgbClr val="142A4E"/>
                </a:solidFill>
              </a:rPr>
              <a:t>Adult social care research must be accessible across different communities, settings, communication needs and starting points.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9620" y="4988052"/>
            <a:ext cx="10652760" cy="898708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2800" b="1" i="1" dirty="0">
                <a:solidFill>
                  <a:srgbClr val="C55A11"/>
                </a:solidFill>
              </a:rPr>
              <a:t>Takeaway: co-production became stronger when it was resourced, recorded and connected to decision-making</a:t>
            </a:r>
            <a:r>
              <a:rPr sz="1700" b="1" i="1" dirty="0">
                <a:solidFill>
                  <a:srgbClr val="C55A1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ignpost_panel_op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0" y="960120"/>
            <a:ext cx="4480560" cy="31089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5744"/>
            <a:ext cx="11064240" cy="685800"/>
          </a:xfrm>
        </p:spPr>
        <p:txBody>
          <a:bodyPr/>
          <a:lstStyle/>
          <a:p>
            <a:pPr algn="ctr"/>
            <a:r>
              <a:rPr sz="2600" b="1">
                <a:solidFill>
                  <a:srgbClr val="C55A11"/>
                </a:solidFill>
              </a:rPr>
              <a:t>Lessons learned: implementation is local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44752"/>
            <a:ext cx="10835640" cy="3380092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000" b="1" dirty="0">
                <a:solidFill>
                  <a:srgbClr val="193E72"/>
                </a:solidFill>
              </a:rPr>
              <a:t>• </a:t>
            </a:r>
            <a:r>
              <a:rPr sz="2400" b="1" dirty="0">
                <a:solidFill>
                  <a:srgbClr val="193E72"/>
                </a:solidFill>
              </a:rPr>
              <a:t>One </a:t>
            </a:r>
            <a:r>
              <a:rPr sz="2400" b="1" dirty="0" err="1">
                <a:solidFill>
                  <a:srgbClr val="193E72"/>
                </a:solidFill>
              </a:rPr>
              <a:t>programme</a:t>
            </a:r>
            <a:r>
              <a:rPr sz="2400" b="1" dirty="0">
                <a:solidFill>
                  <a:srgbClr val="193E72"/>
                </a:solidFill>
              </a:rPr>
              <a:t>, many contexts. </a:t>
            </a:r>
            <a:r>
              <a:rPr sz="2400" dirty="0">
                <a:solidFill>
                  <a:srgbClr val="142A4E"/>
                </a:solidFill>
              </a:rPr>
              <a:t>Care homes, local authorities, community </a:t>
            </a:r>
            <a:r>
              <a:rPr sz="2400" dirty="0" err="1">
                <a:solidFill>
                  <a:srgbClr val="142A4E"/>
                </a:solidFill>
              </a:rPr>
              <a:t>organisations</a:t>
            </a:r>
            <a:r>
              <a:rPr sz="2400" dirty="0">
                <a:solidFill>
                  <a:srgbClr val="142A4E"/>
                </a:solidFill>
              </a:rPr>
              <a:t>, providers and voluntary sector partners needed different routes into the same national priorities.</a:t>
            </a:r>
          </a:p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400" b="1" dirty="0">
                <a:solidFill>
                  <a:srgbClr val="193E72"/>
                </a:solidFill>
              </a:rPr>
              <a:t>• Frameworks helped, but adaptation mattered. </a:t>
            </a:r>
            <a:r>
              <a:rPr sz="2400" dirty="0">
                <a:solidFill>
                  <a:srgbClr val="142A4E"/>
                </a:solidFill>
              </a:rPr>
              <a:t>Projects used implementation and sustainability approaches to understand what works, for whom, in what contexts, and how evidence can be adopted and adapted.</a:t>
            </a:r>
          </a:p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400" b="1" dirty="0">
                <a:solidFill>
                  <a:srgbClr val="193E72"/>
                </a:solidFill>
              </a:rPr>
              <a:t>• Practical outputs mattered. </a:t>
            </a:r>
            <a:r>
              <a:rPr sz="2400" dirty="0">
                <a:solidFill>
                  <a:srgbClr val="142A4E"/>
                </a:solidFill>
              </a:rPr>
              <a:t>Toolkits, guides, films, recommendations and implementation resources made the research easier to use in real services.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5330952"/>
            <a:ext cx="10652760" cy="775597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2400" b="1" i="1" dirty="0">
                <a:solidFill>
                  <a:srgbClr val="C55A11"/>
                </a:solidFill>
              </a:rPr>
              <a:t>Takeaway: national impact depends on making evidence adaptable enough for diverse social care systems.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etwork_small_op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960120"/>
            <a:ext cx="4526280" cy="31089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" y="512966"/>
            <a:ext cx="11064240" cy="685800"/>
          </a:xfrm>
        </p:spPr>
        <p:txBody>
          <a:bodyPr/>
          <a:lstStyle/>
          <a:p>
            <a:pPr algn="ctr"/>
            <a:r>
              <a:rPr sz="2600" b="1" dirty="0">
                <a:solidFill>
                  <a:srgbClr val="C55A11"/>
                </a:solidFill>
              </a:rPr>
              <a:t>Lessons learned: impact needs capacity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36142"/>
            <a:ext cx="10835640" cy="3380092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000" b="1" dirty="0">
                <a:solidFill>
                  <a:srgbClr val="193E72"/>
                </a:solidFill>
              </a:rPr>
              <a:t>• </a:t>
            </a:r>
            <a:r>
              <a:rPr sz="2400" b="1" dirty="0">
                <a:solidFill>
                  <a:srgbClr val="193E72"/>
                </a:solidFill>
              </a:rPr>
              <a:t>Evidence alone is not sufficient. </a:t>
            </a:r>
            <a:r>
              <a:rPr sz="2400" dirty="0">
                <a:solidFill>
                  <a:srgbClr val="142A4E"/>
                </a:solidFill>
              </a:rPr>
              <a:t>Impact depended on implementation support, leadership, relationships and </a:t>
            </a:r>
            <a:r>
              <a:rPr sz="2400" dirty="0" err="1">
                <a:solidFill>
                  <a:srgbClr val="142A4E"/>
                </a:solidFill>
              </a:rPr>
              <a:t>organisations</a:t>
            </a:r>
            <a:r>
              <a:rPr sz="2400" dirty="0">
                <a:solidFill>
                  <a:srgbClr val="142A4E"/>
                </a:solidFill>
              </a:rPr>
              <a:t> able to use research.</a:t>
            </a:r>
          </a:p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400" b="1" dirty="0">
                <a:solidFill>
                  <a:srgbClr val="193E72"/>
                </a:solidFill>
              </a:rPr>
              <a:t>• Capacity building and implementation reinforced each other. </a:t>
            </a:r>
            <a:r>
              <a:rPr sz="2400" dirty="0">
                <a:solidFill>
                  <a:srgbClr val="142A4E"/>
                </a:solidFill>
              </a:rPr>
              <a:t>Research activity created learning opportunities; increased capacity created better conditions for evidence to be adopted and sustained.</a:t>
            </a:r>
          </a:p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400" b="1" dirty="0">
                <a:solidFill>
                  <a:srgbClr val="193E72"/>
                </a:solidFill>
              </a:rPr>
              <a:t>• Legacy needs planning before the end. </a:t>
            </a:r>
            <a:r>
              <a:rPr sz="2400" dirty="0">
                <a:solidFill>
                  <a:srgbClr val="142A4E"/>
                </a:solidFill>
              </a:rPr>
              <a:t>Communities of practice, national networks, follow-on projects and practical resources helped sustain momentum beyond individual project funding.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5056632"/>
            <a:ext cx="10652760" cy="775597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2400" b="1" i="1" dirty="0">
                <a:solidFill>
                  <a:srgbClr val="C55A11"/>
                </a:solidFill>
              </a:rPr>
              <a:t>Takeaway: the lasting value of the NPP is the platform it created for future adult social care research and implementation.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etwork_small_op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960120"/>
            <a:ext cx="4526280" cy="31089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9120"/>
            <a:ext cx="11064240" cy="685800"/>
          </a:xfrm>
        </p:spPr>
        <p:txBody>
          <a:bodyPr/>
          <a:lstStyle/>
          <a:p>
            <a:pPr algn="ctr"/>
            <a:r>
              <a:rPr sz="2600" b="1" dirty="0">
                <a:solidFill>
                  <a:srgbClr val="C55A11"/>
                </a:solidFill>
              </a:rPr>
              <a:t>For future collaborative research </a:t>
            </a:r>
            <a:r>
              <a:rPr sz="2600" b="1" dirty="0" err="1">
                <a:solidFill>
                  <a:srgbClr val="C55A11"/>
                </a:solidFill>
              </a:rPr>
              <a:t>programmes</a:t>
            </a:r>
            <a:endParaRPr sz="2600" b="1" dirty="0">
              <a:solidFill>
                <a:srgbClr val="C55A1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444752"/>
            <a:ext cx="10835640" cy="2604496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000" b="1" dirty="0">
                <a:solidFill>
                  <a:srgbClr val="193E72"/>
                </a:solidFill>
              </a:rPr>
              <a:t>• </a:t>
            </a:r>
            <a:r>
              <a:rPr sz="2400" b="1" dirty="0">
                <a:solidFill>
                  <a:srgbClr val="193E72"/>
                </a:solidFill>
              </a:rPr>
              <a:t>Design partnership early. </a:t>
            </a:r>
            <a:r>
              <a:rPr sz="2400" dirty="0">
                <a:solidFill>
                  <a:srgbClr val="142A4E"/>
                </a:solidFill>
              </a:rPr>
              <a:t>Allow time and resource for relationship-building, shared governance and coordination across </a:t>
            </a:r>
            <a:r>
              <a:rPr sz="2400" dirty="0" err="1">
                <a:solidFill>
                  <a:srgbClr val="142A4E"/>
                </a:solidFill>
              </a:rPr>
              <a:t>organisations</a:t>
            </a:r>
            <a:r>
              <a:rPr sz="2400" dirty="0">
                <a:solidFill>
                  <a:srgbClr val="142A4E"/>
                </a:solidFill>
              </a:rPr>
              <a:t>.</a:t>
            </a:r>
          </a:p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400" b="1" dirty="0">
                <a:solidFill>
                  <a:srgbClr val="193E72"/>
                </a:solidFill>
              </a:rPr>
              <a:t>• Make inclusion a </a:t>
            </a:r>
            <a:r>
              <a:rPr sz="2400" b="1" dirty="0" err="1">
                <a:solidFill>
                  <a:srgbClr val="193E72"/>
                </a:solidFill>
              </a:rPr>
              <a:t>programme</a:t>
            </a:r>
            <a:r>
              <a:rPr sz="2400" b="1" dirty="0">
                <a:solidFill>
                  <a:srgbClr val="193E72"/>
                </a:solidFill>
              </a:rPr>
              <a:t>-wide responsibility. </a:t>
            </a:r>
            <a:r>
              <a:rPr sz="2400" dirty="0">
                <a:solidFill>
                  <a:srgbClr val="142A4E"/>
                </a:solidFill>
              </a:rPr>
              <a:t>Embed lived experience across decision-making, not only at project consultation points.</a:t>
            </a:r>
          </a:p>
          <a:p>
            <a:pPr>
              <a:lnSpc>
                <a:spcPct val="105000"/>
              </a:lnSpc>
              <a:spcBef>
                <a:spcPts val="300"/>
              </a:spcBef>
              <a:spcAft>
                <a:spcPts val="700"/>
              </a:spcAft>
            </a:pPr>
            <a:r>
              <a:rPr sz="2400" b="1" dirty="0">
                <a:solidFill>
                  <a:srgbClr val="193E72"/>
                </a:solidFill>
              </a:rPr>
              <a:t>• Plan for use, spread and sustainability. </a:t>
            </a:r>
            <a:r>
              <a:rPr sz="2400" dirty="0">
                <a:solidFill>
                  <a:srgbClr val="142A4E"/>
                </a:solidFill>
              </a:rPr>
              <a:t>Build implementation resources, capacity and leadership into the </a:t>
            </a:r>
            <a:r>
              <a:rPr sz="2400" dirty="0" err="1">
                <a:solidFill>
                  <a:srgbClr val="142A4E"/>
                </a:solidFill>
              </a:rPr>
              <a:t>programme</a:t>
            </a:r>
            <a:r>
              <a:rPr sz="2400" dirty="0">
                <a:solidFill>
                  <a:srgbClr val="142A4E"/>
                </a:solidFill>
              </a:rPr>
              <a:t> from the start.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4963894"/>
            <a:ext cx="10652760" cy="898708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/>
            <a:r>
              <a:rPr sz="2800" b="1" i="1" dirty="0">
                <a:solidFill>
                  <a:srgbClr val="C55A11"/>
                </a:solidFill>
              </a:rPr>
              <a:t>Final message: from partnership to impact means investing in the conditions that help evidence travel.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49" y="971172"/>
            <a:ext cx="4263391" cy="32169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1B55DF-8998-7A3B-4342-CDB38E7E79E6}"/>
              </a:ext>
            </a:extLst>
          </p:cNvPr>
          <p:cNvSpPr txBox="1"/>
          <p:nvPr/>
        </p:nvSpPr>
        <p:spPr>
          <a:xfrm>
            <a:off x="2731770" y="5244584"/>
            <a:ext cx="77838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highlight>
                  <a:srgbClr val="FFFF00"/>
                </a:highlight>
              </a:rPr>
              <a:t>https://arc-kss.nihr.ac.uk/news/blog-going-further-together-how-partnership-helped-turn-research-into-real-world-change-in-adult-social-care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E44C39-F4E4-AF98-195A-2A804FFD4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359" y="971172"/>
            <a:ext cx="5093971" cy="33140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AD666A-78DA-A027-402C-DB0A5FBC4297}"/>
              </a:ext>
            </a:extLst>
          </p:cNvPr>
          <p:cNvSpPr txBox="1"/>
          <p:nvPr/>
        </p:nvSpPr>
        <p:spPr>
          <a:xfrm>
            <a:off x="7680960" y="1102070"/>
            <a:ext cx="24460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highlight>
                  <a:srgbClr val="FFFF00"/>
                </a:highlight>
              </a:rPr>
              <a:t>m.toma@kent.ac.uk</a:t>
            </a:r>
          </a:p>
        </p:txBody>
      </p:sp>
    </p:spTree>
    <p:extLst>
      <p:ext uri="{BB962C8B-B14F-4D97-AF65-F5344CB8AC3E}">
        <p14:creationId xmlns:p14="http://schemas.microsoft.com/office/powerpoint/2010/main" val="1667075624"/>
      </p:ext>
    </p:extLst>
  </p:cSld>
  <p:clrMapOvr>
    <a:masterClrMapping/>
  </p:clrMapOvr>
</p:sld>
</file>

<file path=ppt/theme/theme1.xml><?xml version="1.0" encoding="utf-8"?>
<a:theme xmlns:a="http://schemas.openxmlformats.org/drawingml/2006/main" name="NIHR_MS PowerPoint_4_3_Aria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HR ARC KSS Powerpoint TEMPLATE" id="{EB52E43A-8395-DF4A-93E9-B611788D01A4}" vid="{ECD2B7F5-8513-4F45-8463-2697762DAF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74CA1B846915439C214A7C057C6A68" ma:contentTypeVersion="15" ma:contentTypeDescription="Create a new document." ma:contentTypeScope="" ma:versionID="a5c435c38cd9e6da22957a80749da602">
  <xsd:schema xmlns:xsd="http://www.w3.org/2001/XMLSchema" xmlns:xs="http://www.w3.org/2001/XMLSchema" xmlns:p="http://schemas.microsoft.com/office/2006/metadata/properties" xmlns:ns1="http://schemas.microsoft.com/sharepoint/v3" xmlns:ns2="6afedc07-2ff7-4772-883c-b65fafeedc39" xmlns:ns3="9e8932a4-846b-4f82-81ad-ad66315c0e4d" targetNamespace="http://schemas.microsoft.com/office/2006/metadata/properties" ma:root="true" ma:fieldsID="e804436e38ac1c13e4ddfbcb56e84900" ns1:_="" ns2:_="" ns3:_="">
    <xsd:import namespace="http://schemas.microsoft.com/sharepoint/v3"/>
    <xsd:import namespace="6afedc07-2ff7-4772-883c-b65fafeedc39"/>
    <xsd:import namespace="9e8932a4-846b-4f82-81ad-ad66315c0e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fedc07-2ff7-4772-883c-b65fafeedc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932a4-846b-4f82-81ad-ad66315c0e4d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567d2ed-5bde-4cf0-9d89-d704f0d5ef89}" ma:internalName="TaxCatchAll" ma:showField="CatchAllData" ma:web="9e8932a4-846b-4f82-81ad-ad66315c0e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afedc07-2ff7-4772-883c-b65fafeedc39">
      <Terms xmlns="http://schemas.microsoft.com/office/infopath/2007/PartnerControls"/>
    </lcf76f155ced4ddcb4097134ff3c332f>
    <_ip_UnifiedCompliancePolicyUIAction xmlns="http://schemas.microsoft.com/sharepoint/v3" xsi:nil="true"/>
    <TaxCatchAll xmlns="9e8932a4-846b-4f82-81ad-ad66315c0e4d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9C80E85-4295-4421-B99F-F71ADE5374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afedc07-2ff7-4772-883c-b65fafeedc39"/>
    <ds:schemaRef ds:uri="9e8932a4-846b-4f82-81ad-ad66315c0e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B4F38A-29EB-4E84-A71A-DE83849DB6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667DDC-89AD-4FBD-8688-6F745518CA80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ec618a78-0730-4843-9629-961221195362"/>
    <ds:schemaRef ds:uri="http://purl.org/dc/terms/"/>
    <ds:schemaRef ds:uri="http://www.w3.org/XML/1998/namespace"/>
    <ds:schemaRef ds:uri="6afedc07-2ff7-4772-883c-b65fafeedc39"/>
    <ds:schemaRef ds:uri="http://schemas.microsoft.com/sharepoint/v3"/>
    <ds:schemaRef ds:uri="9e8932a4-846b-4f82-81ad-ad66315c0e4d"/>
  </ds:schemaRefs>
</ds:datastoreItem>
</file>

<file path=docMetadata/LabelInfo.xml><?xml version="1.0" encoding="utf-8"?>
<clbl:labelList xmlns:clbl="http://schemas.microsoft.com/office/2020/mipLabelMetadata">
  <clbl:label id="{51a9fa56-3f32-449a-a721-3e3f49aa5e9a}" enabled="0" method="" siteId="{51a9fa56-3f32-449a-a721-3e3f49aa5e9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1692</Words>
  <Application>Microsoft Office PowerPoint</Application>
  <PresentationFormat>Widescreen</PresentationFormat>
  <Paragraphs>108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NIHR_MS PowerPoint_4_3_Arial</vt:lpstr>
      <vt:lpstr>PowerPoint Presentation</vt:lpstr>
      <vt:lpstr>National Priorities Programme for Adult Social Care and Social Work</vt:lpstr>
      <vt:lpstr>PowerPoint Presentation</vt:lpstr>
      <vt:lpstr>Wellbeing in care homes:  Implementation of (outcomes-based) care planning</vt:lpstr>
      <vt:lpstr>Digital technologies to support social wellbeing of community dwelling adults in receipt of social care and their carers </vt:lpstr>
      <vt:lpstr>Integrating social care in response to intimate partner violence and abuse: Supporting the adult and child victim </vt:lpstr>
      <vt:lpstr>Strengths based approaches:  Implementation of person-centred community-based support services within health care and lessons for social care </vt:lpstr>
      <vt:lpstr>Strengths based approaches:  Community-led support (CLS) approaches across social care and lessons for implementation</vt:lpstr>
      <vt:lpstr> Cross-cutting Public and Community Involvement, Engagement and Participation </vt:lpstr>
      <vt:lpstr>Lessons learned: what made partnership work</vt:lpstr>
      <vt:lpstr>Lessons learned: inclusion has to be built in</vt:lpstr>
      <vt:lpstr>Lessons learned: implementation is local</vt:lpstr>
      <vt:lpstr>Lessons learned: impact needs capacity</vt:lpstr>
      <vt:lpstr>For future collaborative research programmes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priorities programme for Adult Social Care and Social work</dc:title>
  <dc:creator>Julien Forder</dc:creator>
  <cp:lastModifiedBy>MORENO, Ana (SUSSEX PARTNERSHIP NHS FOUNDATION TRUST)</cp:lastModifiedBy>
  <cp:revision>77</cp:revision>
  <dcterms:created xsi:type="dcterms:W3CDTF">2021-12-08T16:40:01Z</dcterms:created>
  <dcterms:modified xsi:type="dcterms:W3CDTF">2026-09-29T11:50:32Z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0x0101003674CA1B846915439C214A7C057C6A68</vt:lpwstr>
  </property>
  <property fmtid="{D5CDD505-2E9C-101B-9397-08002B2CF9AE}" pid="3" name="MediaServiceImageTags">
    <vt:lpwstr/>
  </property>
</Properties>
</file>